
<file path=[Content_Types].xml><?xml version="1.0" encoding="utf-8"?>
<Types xmlns="http://schemas.openxmlformats.org/package/2006/content-types">
  <Override PartName="/_rels/.rels" ContentType="application/vnd.openxmlformats-package.relationships+xml"/>
  <Override PartName="/ppt/notesSlides/notesSlide19.xml" ContentType="application/vnd.openxmlformats-officedocument.presentationml.notesSlide+xml"/>
  <Override PartName="/ppt/notesSlides/notesSlide6.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notesSlides/notesSlide7.xml" ContentType="application/vnd.openxmlformats-officedocument.presentationml.notesSlide+xml"/>
  <Override PartName="/ppt/notesSlides/notesSlide16.xml" ContentType="application/vnd.openxmlformats-officedocument.presentationml.notesSlide+xml"/>
  <Override PartName="/ppt/notesSlides/notesSlide3.xml" ContentType="application/vnd.openxmlformats-officedocument.presentationml.notesSlide+xml"/>
  <Override PartName="/ppt/notesSlides/notesSlide12.xml" ContentType="application/vnd.openxmlformats-officedocument.presentationml.notesSlide+xml"/>
  <Override PartName="/ppt/notesSlides/notesSlide8.xml" ContentType="application/vnd.openxmlformats-officedocument.presentationml.notesSlide+xml"/>
  <Override PartName="/ppt/notesSlides/notesSlide4.xml" ContentType="application/vnd.openxmlformats-officedocument.presentationml.notesSlide+xml"/>
  <Override PartName="/ppt/notesSlides/notesSlide13.xml" ContentType="application/vnd.openxmlformats-officedocument.presentationml.notesSlide+xml"/>
  <Override PartName="/ppt/notesSlides/notesSlide9.xml" ContentType="application/vnd.openxmlformats-officedocument.presentationml.notesSlide+xml"/>
  <Override PartName="/ppt/notesSlides/notesSlide14.xml" ContentType="application/vnd.openxmlformats-officedocument.presentationml.notesSlide+xml"/>
  <Override PartName="/ppt/notesSlides/notesSlide5.xml" ContentType="application/vnd.openxmlformats-officedocument.presentationml.notesSlide+xml"/>
  <Override PartName="/ppt/notesSlides/notesSlide10.xml" ContentType="application/vnd.openxmlformats-officedocument.presentationml.notesSlide+xml"/>
  <Override PartName="/ppt/notesSlides/notesSlide1.xml" ContentType="application/vnd.openxmlformats-officedocument.presentationml.notesSlide+xml"/>
  <Override PartName="/ppt/notesSlides/_rels/notesSlide8.xml.rels" ContentType="application/vnd.openxmlformats-package.relationships+xml"/>
  <Override PartName="/ppt/notesSlides/_rels/notesSlide12.xml.rels" ContentType="application/vnd.openxmlformats-package.relationships+xml"/>
  <Override PartName="/ppt/notesSlides/_rels/notesSlide7.xml.rels" ContentType="application/vnd.openxmlformats-package.relationships+xml"/>
  <Override PartName="/ppt/notesSlides/_rels/notesSlide11.xml.rels" ContentType="application/vnd.openxmlformats-package.relationships+xml"/>
  <Override PartName="/ppt/notesSlides/_rels/notesSlide19.xml.rels" ContentType="application/vnd.openxmlformats-package.relationships+xml"/>
  <Override PartName="/ppt/notesSlides/_rels/notesSlide6.xml.rels" ContentType="application/vnd.openxmlformats-package.relationships+xml"/>
  <Override PartName="/ppt/notesSlides/_rels/notesSlide10.xml.rels" ContentType="application/vnd.openxmlformats-package.relationships+xml"/>
  <Override PartName="/ppt/notesSlides/_rels/notesSlide5.xml.rels" ContentType="application/vnd.openxmlformats-package.relationships+xml"/>
  <Override PartName="/ppt/notesSlides/_rels/notesSlide4.xml.rels" ContentType="application/vnd.openxmlformats-package.relationships+xml"/>
  <Override PartName="/ppt/notesSlides/_rels/notesSlide16.xml.rels" ContentType="application/vnd.openxmlformats-package.relationships+xml"/>
  <Override PartName="/ppt/notesSlides/_rels/notesSlide3.xml.rels" ContentType="application/vnd.openxmlformats-package.relationships+xml"/>
  <Override PartName="/ppt/notesSlides/_rels/notesSlide15.xml.rels" ContentType="application/vnd.openxmlformats-package.relationships+xml"/>
  <Override PartName="/ppt/notesSlides/_rels/notesSlide14.xml.rels" ContentType="application/vnd.openxmlformats-package.relationships+xml"/>
  <Override PartName="/ppt/notesSlides/_rels/notesSlide1.xml.rels" ContentType="application/vnd.openxmlformats-package.relationships+xml"/>
  <Override PartName="/ppt/notesSlides/_rels/notesSlide9.xml.rels" ContentType="application/vnd.openxmlformats-package.relationships+xml"/>
  <Override PartName="/ppt/notesSlides/_rels/notesSlide13.xml.rels" ContentType="application/vnd.openxmlformats-package.relationships+xml"/>
  <Override PartName="/ppt/_rels/presentation.xml.rels" ContentType="application/vnd.openxmlformats-package.relationships+xml"/>
  <Override PartName="/ppt/media/image8.png" ContentType="image/png"/>
  <Override PartName="/ppt/media/image10.png" ContentType="image/png"/>
  <Override PartName="/ppt/media/image12.png" ContentType="image/png"/>
  <Override PartName="/ppt/media/image21.png" ContentType="image/png"/>
  <Override PartName="/ppt/media/image14.png" ContentType="image/png"/>
  <Override PartName="/ppt/media/image23.png" ContentType="image/png"/>
  <Override PartName="/ppt/media/image16.png" ContentType="image/png"/>
  <Override PartName="/ppt/media/image24.jpeg" ContentType="image/jpeg"/>
  <Override PartName="/ppt/media/image25.png" ContentType="image/png"/>
  <Override PartName="/ppt/media/image18.png" ContentType="image/png"/>
  <Override PartName="/ppt/media/image30.jpeg" ContentType="image/jpeg"/>
  <Override PartName="/ppt/media/image29.png" ContentType="image/png"/>
  <Override PartName="/ppt/media/image3.png" ContentType="image/png"/>
  <Override PartName="/ppt/media/image5.png" ContentType="image/png"/>
  <Override PartName="/ppt/media/image7.png" ContentType="image/png"/>
  <Override PartName="/ppt/media/image9.png" ContentType="image/png"/>
  <Override PartName="/ppt/media/image11.png" ContentType="image/png"/>
  <Override PartName="/ppt/media/image20.png" ContentType="image/png"/>
  <Override PartName="/ppt/media/image13.png" ContentType="image/png"/>
  <Override PartName="/ppt/media/image22.png" ContentType="image/png"/>
  <Override PartName="/ppt/media/image15.png" ContentType="image/png"/>
  <Override PartName="/ppt/media/image1.jpeg" ContentType="image/jpeg"/>
  <Override PartName="/ppt/media/image17.png" ContentType="image/png"/>
  <Override PartName="/ppt/media/image26.png" ContentType="image/png"/>
  <Override PartName="/ppt/media/image19.png" ContentType="image/png"/>
  <Override PartName="/ppt/media/image28.png" ContentType="image/png"/>
  <Override PartName="/ppt/media/image31.jpeg" ContentType="image/jpeg"/>
  <Override PartName="/ppt/media/image2.png" ContentType="image/png"/>
  <Override PartName="/ppt/media/image27.jpeg" ContentType="image/jpeg"/>
  <Override PartName="/ppt/media/image4.png" ContentType="image/png"/>
  <Override PartName="/ppt/media/image6.png" ContentType="image/png"/>
  <Override PartName="/ppt/slideLayouts/slideLayout28.xml" ContentType="application/vnd.openxmlformats-officedocument.presentationml.slideLayout+xml"/>
  <Override PartName="/ppt/slideLayouts/slideLayout9.xml" ContentType="application/vnd.openxmlformats-officedocument.presentationml.slideLayout+xml"/>
  <Override PartName="/ppt/slideLayouts/_rels/slideLayout12.xml.rels" ContentType="application/vnd.openxmlformats-package.relationships+xml"/>
  <Override PartName="/ppt/slideLayouts/_rels/slideLayout35.xml.rels" ContentType="application/vnd.openxmlformats-package.relationships+xml"/>
  <Override PartName="/ppt/slideLayouts/_rels/slideLayout10.xml.rels" ContentType="application/vnd.openxmlformats-package.relationships+xml"/>
  <Override PartName="/ppt/slideLayouts/_rels/slideLayout33.xml.rels" ContentType="application/vnd.openxmlformats-package.relationships+xml"/>
  <Override PartName="/ppt/slideLayouts/_rels/slideLayout31.xml.rels" ContentType="application/vnd.openxmlformats-package.relationships+xml"/>
  <Override PartName="/ppt/slideLayouts/_rels/slideLayout18.xml.rels" ContentType="application/vnd.openxmlformats-package.relationships+xml"/>
  <Override PartName="/ppt/slideLayouts/_rels/slideLayout16.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xml.rels" ContentType="application/vnd.openxmlformats-package.relationships+xml"/>
  <Override PartName="/ppt/slideLayouts/_rels/slideLayout23.xml.rels" ContentType="application/vnd.openxmlformats-package.relationships+xml"/>
  <Override PartName="/ppt/slideLayouts/_rels/slideLayout3.xml.rels" ContentType="application/vnd.openxmlformats-package.relationships+xml"/>
  <Override PartName="/ppt/slideLayouts/_rels/slideLayout21.xml.rels" ContentType="application/vnd.openxmlformats-package.relationships+xml"/>
  <Override PartName="/ppt/slideLayouts/_rels/slideLayout1.xml.rels" ContentType="application/vnd.openxmlformats-package.relationships+xml"/>
  <Override PartName="/ppt/slideLayouts/_rels/slideLayout29.xml.rels" ContentType="application/vnd.openxmlformats-package.relationships+xml"/>
  <Override PartName="/ppt/slideLayouts/_rels/slideLayout9.xml.rels" ContentType="application/vnd.openxmlformats-package.relationships+xml"/>
  <Override PartName="/ppt/slideLayouts/_rels/slideLayout27.xml.rels" ContentType="application/vnd.openxmlformats-package.relationships+xml"/>
  <Override PartName="/ppt/slideLayouts/_rels/slideLayout7.xml.rels" ContentType="application/vnd.openxmlformats-package.relationships+xml"/>
  <Override PartName="/ppt/slideLayouts/_rels/slideLayout13.xml.rels" ContentType="application/vnd.openxmlformats-package.relationships+xml"/>
  <Override PartName="/ppt/slideLayouts/_rels/slideLayout36.xml.rels" ContentType="application/vnd.openxmlformats-package.relationships+xml"/>
  <Override PartName="/ppt/slideLayouts/_rels/slideLayout11.xml.rels" ContentType="application/vnd.openxmlformats-package.relationships+xml"/>
  <Override PartName="/ppt/slideLayouts/_rels/slideLayout34.xml.rels" ContentType="application/vnd.openxmlformats-package.relationships+xml"/>
  <Override PartName="/ppt/slideLayouts/_rels/slideLayout32.xml.rels" ContentType="application/vnd.openxmlformats-package.relationships+xml"/>
  <Override PartName="/ppt/slideLayouts/_rels/slideLayout30.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15.xml.rels" ContentType="application/vnd.openxmlformats-package.relationships+xml"/>
  <Override PartName="/ppt/slideLayouts/_rels/slideLayout26.xml.rels" ContentType="application/vnd.openxmlformats-package.relationships+xml"/>
  <Override PartName="/ppt/slideLayouts/_rels/slideLayout24.xml.rels" ContentType="application/vnd.openxmlformats-package.relationships+xml"/>
  <Override PartName="/ppt/slideLayouts/_rels/slideLayout4.xml.rels" ContentType="application/vnd.openxmlformats-package.relationships+xml"/>
  <Override PartName="/ppt/slideLayouts/_rels/slideLayout22.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_rels/slideLayout28.xml.rels" ContentType="application/vnd.openxmlformats-package.relationships+xml"/>
  <Override PartName="/ppt/slideLayouts/_rels/slideLayout8.xml.rels" ContentType="application/vnd.openxmlformats-package.relationships+xml"/>
  <Override PartName="/ppt/slideLayouts/_rels/slideLayout6.xml.rels" ContentType="application/vnd.openxmlformats-package.relationships+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4.xml" ContentType="application/vnd.openxmlformats-officedocument.presentationml.slideLayout+xml"/>
  <Override PartName="/ppt/slideLayouts/slideLayout32.xml" ContentType="application/vnd.openxmlformats-officedocument.presentationml.slideLayout+xml"/>
  <Override PartName="/ppt/slideLayouts/slideLayout1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8.xml" ContentType="application/vnd.openxmlformats-officedocument.presentationml.slideLayout+xml"/>
  <Override PartName="/ppt/slideLayouts/slideLayout36.xml" ContentType="application/vnd.openxmlformats-officedocument.presentationml.slideLayout+xml"/>
  <Override PartName="/ppt/slideLayouts/slideLayout29.xml" ContentType="application/vnd.openxmlformats-officedocument.presentationml.slideLayout+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3.xml" ContentType="application/vnd.openxmlformats-officedocument.presentationml.slideLayout+xml"/>
  <Override PartName="/ppt/slideLayouts/slideLayout22.xml" ContentType="application/vnd.openxmlformats-officedocument.presentationml.slideLayout+xml"/>
  <Override PartName="/ppt/slideLayouts/slideLayout31.xml" ContentType="application/vnd.openxmlformats-officedocument.presentationml.slideLayout+xml"/>
  <Override PartName="/ppt/slideLayouts/slideLayout15.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33.xml" ContentType="application/vnd.openxmlformats-officedocument.presentationml.slideLayout+xml"/>
  <Override PartName="/ppt/slideLayouts/slideLayout17.xml" ContentType="application/vnd.openxmlformats-officedocument.presentationml.slideLayout+xml"/>
  <Override PartName="/ppt/slideLayouts/slideLayout7.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19.xml" ContentType="application/vnd.openxmlformats-officedocument.presentationml.slideLayout+xml"/>
  <Override PartName="/ppt/charts/chart7.xml" ContentType="application/vnd.openxmlformats-officedocument.drawingml.chart+xml"/>
  <Override PartName="/ppt/charts/chart4.xml" ContentType="application/vnd.openxmlformats-officedocument.drawingml.chart+xml"/>
  <Override PartName="/ppt/charts/chart1.xml" ContentType="application/vnd.openxmlformats-officedocument.drawingml.chart+xml"/>
  <Override PartName="/ppt/charts/chart5.xml" ContentType="application/vnd.openxmlformats-officedocument.drawingml.chart+xml"/>
  <Override PartName="/ppt/charts/chart2.xml" ContentType="application/vnd.openxmlformats-officedocument.drawingml.chart+xml"/>
  <Override PartName="/ppt/charts/chart6.xml" ContentType="application/vnd.openxmlformats-officedocument.drawingml.chart+xml"/>
  <Override PartName="/ppt/charts/chart3.xml" ContentType="application/vnd.openxmlformats-officedocument.drawingml.chart+xml"/>
  <Override PartName="/ppt/notesMasters/_rels/notesMaster1.xml.rels" ContentType="application/vnd.openxmlformats-package.relationships+xml"/>
  <Override PartName="/ppt/notesMasters/notesMaster1.xml" ContentType="application/vnd.openxmlformats-officedocument.presentationml.notesMaster+xml"/>
  <Override PartName="/ppt/presentation.xml" ContentType="application/vnd.openxmlformats-officedocument.presentationml.presentation.main+xml"/>
  <Override PartName="/ppt/slides/_rels/slide28.xml.rels" ContentType="application/vnd.openxmlformats-package.relationships+xml"/>
  <Override PartName="/ppt/slides/_rels/slide39.xml.rels" ContentType="application/vnd.openxmlformats-package.relationships+xml"/>
  <Override PartName="/ppt/slides/_rels/slide37.xml.rels" ContentType="application/vnd.openxmlformats-package.relationships+xml"/>
  <Override PartName="/ppt/slides/_rels/slide12.xml.rels" ContentType="application/vnd.openxmlformats-package.relationships+xml"/>
  <Override PartName="/ppt/slides/_rels/slide35.xml.rels" ContentType="application/vnd.openxmlformats-package.relationships+xml"/>
  <Override PartName="/ppt/slides/_rels/slide10.xml.rels" ContentType="application/vnd.openxmlformats-package.relationships+xml"/>
  <Override PartName="/ppt/slides/_rels/slide33.xml.rels" ContentType="application/vnd.openxmlformats-package.relationships+xml"/>
  <Override PartName="/ppt/slides/_rels/slide31.xml.rels" ContentType="application/vnd.openxmlformats-package.relationships+xml"/>
  <Override PartName="/ppt/slides/_rels/slide2.xml.rels" ContentType="application/vnd.openxmlformats-package.relationships+xml"/>
  <Override PartName="/ppt/slides/_rels/slide18.xml.rels" ContentType="application/vnd.openxmlformats-package.relationships+xml"/>
  <Override PartName="/ppt/slides/_rels/slide16.xml.rels" ContentType="application/vnd.openxmlformats-package.relationships+xml"/>
  <Override PartName="/ppt/slides/_rels/slide14.xml.rels" ContentType="application/vnd.openxmlformats-package.relationships+xml"/>
  <Override PartName="/ppt/slides/_rels/slide8.xml.rels" ContentType="application/vnd.openxmlformats-package.relationships+xml"/>
  <Override PartName="/ppt/slides/_rels/slide25.xml.rels" ContentType="application/vnd.openxmlformats-package.relationships+xml"/>
  <Override PartName="/ppt/slides/_rels/slide6.xml.rels" ContentType="application/vnd.openxmlformats-package.relationships+xml"/>
  <Override PartName="/ppt/slides/_rels/slide2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29.xml.rels" ContentType="application/vnd.openxmlformats-package.relationships+xml"/>
  <Override PartName="/ppt/slides/_rels/slide27.xml.rels" ContentType="application/vnd.openxmlformats-package.relationships+xml"/>
  <Override PartName="/ppt/slides/_rels/slide38.xml.rels" ContentType="application/vnd.openxmlformats-package.relationships+xml"/>
  <Override PartName="/ppt/slides/_rels/slide13.xml.rels" ContentType="application/vnd.openxmlformats-package.relationships+xml"/>
  <Override PartName="/ppt/slides/_rels/slide36.xml.rels" ContentType="application/vnd.openxmlformats-package.relationships+xml"/>
  <Override PartName="/ppt/slides/_rels/slide11.xml.rels" ContentType="application/vnd.openxmlformats-package.relationships+xml"/>
  <Override PartName="/ppt/slides/_rels/slide34.xml.rels" ContentType="application/vnd.openxmlformats-package.relationships+xml"/>
  <Override PartName="/ppt/slides/_rels/slide32.xml.rels" ContentType="application/vnd.openxmlformats-package.relationships+xml"/>
  <Override PartName="/ppt/slides/_rels/slide30.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_rels/slide19.xml.rels" ContentType="application/vnd.openxmlformats-package.relationships+xml"/>
  <Override PartName="/ppt/slides/_rels/slide17.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6.xml.rels" ContentType="application/vnd.openxmlformats-package.relationships+xml"/>
  <Override PartName="/ppt/slides/_rels/slide7.xml.rels" ContentType="application/vnd.openxmlformats-package.relationships+xml"/>
  <Override PartName="/ppt/slides/_rels/slide24.xml.rels" ContentType="application/vnd.openxmlformats-package.relationships+xml"/>
  <Override PartName="/ppt/slides/_rels/slide22.xml.rels" ContentType="application/vnd.openxmlformats-package.relationships+xml"/>
  <Override PartName="/ppt/slides/_rels/slide5.xml.rels" ContentType="application/vnd.openxmlformats-package.relationships+xml"/>
  <Override PartName="/ppt/slides/_rels/slide2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9.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13.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26.xml" ContentType="application/vnd.openxmlformats-officedocument.presentationml.slide+xml"/>
  <Override PartName="/ppt/slides/slide3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7.xml" ContentType="application/vnd.openxmlformats-officedocument.presentationml.slide+xml"/>
  <Override PartName="/ppt/slides/slide39.xml" ContentType="application/vnd.openxmlformats-officedocument.presentationml.slide+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4.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x="9144000"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
</Relationships>
</file>

<file path=ppt/charts/chart1.xml><?xml version="1.0" encoding="utf-8"?>
<c:chartSpace xmlns:a="http://schemas.openxmlformats.org/drawingml/2006/main" xmlns:c="http://schemas.openxmlformats.org/drawingml/2006/chart" xmlns:r="http://schemas.openxmlformats.org/officeDocument/2006/relationships">
  <c:lang val="en-US"/>
  <c:chart>
    <c:title>
      <c:layout/>
      <c:tx>
        <c:rich>
          <a:bodyPr/>
          <a:lstStyle/>
          <a:p>
            <a:pPr>
              <a:defRPr/>
            </a:pPr>
            <a:r>
              <a:rPr b="1" sz="1400">
                <a:solidFill>
                  <a:srgbClr val="595959"/>
                </a:solidFill>
                <a:latin typeface="Calibri"/>
              </a:rPr>
              <a:t>Evolutions des demandes et des départs</a:t>
            </a:r>
          </a:p>
        </c:rich>
      </c:tx>
    </c:title>
    <c:plotArea>
      <c:layout/>
      <c:lineChart>
        <c:grouping val="standard"/>
        <c:ser>
          <c:idx val="0"/>
          <c:order val="0"/>
          <c:tx>
            <c:strRef>
              <c:f>label 1</c:f>
              <c:strCache>
                <c:ptCount val="1"/>
                <c:pt idx="0">
                  <c:v>Inscrits</c:v>
                </c:pt>
              </c:strCache>
            </c:strRef>
          </c:tx>
          <c:spPr>
            <a:solidFill>
              <a:srgbClr val="4f81bd"/>
            </a:solidFill>
            <a:ln w="28440">
              <a:solidFill>
                <a:srgbClr val="4f81bd"/>
              </a:solidFill>
              <a:round/>
            </a:ln>
          </c:spPr>
          <c:marker>
            <c:symbol val="none"/>
          </c:marker>
          <c:cat>
            <c:strRef>
              <c:f>categories</c:f>
              <c:strCache>
                <c:ptCount val="10"/>
                <c:pt idx="0">
                  <c:v>2007</c:v>
                </c:pt>
                <c:pt idx="1">
                  <c:v>2008</c:v>
                </c:pt>
                <c:pt idx="2">
                  <c:v>2009</c:v>
                </c:pt>
                <c:pt idx="3">
                  <c:v>2010</c:v>
                </c:pt>
                <c:pt idx="4">
                  <c:v>2011</c:v>
                </c:pt>
                <c:pt idx="5">
                  <c:v>2012</c:v>
                </c:pt>
                <c:pt idx="6">
                  <c:v>2013</c:v>
                </c:pt>
                <c:pt idx="7">
                  <c:v>2014</c:v>
                </c:pt>
                <c:pt idx="8">
                  <c:v>2015</c:v>
                </c:pt>
                <c:pt idx="9">
                  <c:v>2016</c:v>
                </c:pt>
              </c:strCache>
            </c:strRef>
          </c:cat>
          <c:val>
            <c:numRef>
              <c:f>0</c:f>
              <c:numCache>
                <c:formatCode>General</c:formatCode>
                <c:ptCount val="10"/>
                <c:pt idx="0">
                  <c:v>15165</c:v>
                </c:pt>
                <c:pt idx="1">
                  <c:v>15641</c:v>
                </c:pt>
                <c:pt idx="2">
                  <c:v>15361</c:v>
                </c:pt>
                <c:pt idx="3">
                  <c:v>14898</c:v>
                </c:pt>
                <c:pt idx="4">
                  <c:v>14245</c:v>
                </c:pt>
                <c:pt idx="5">
                  <c:v>14047</c:v>
                </c:pt>
                <c:pt idx="6">
                  <c:v>14142</c:v>
                </c:pt>
                <c:pt idx="7">
                  <c:v>12925</c:v>
                </c:pt>
                <c:pt idx="8">
                  <c:v>12062</c:v>
                </c:pt>
                <c:pt idx="9">
                  <c:v>12115</c:v>
                </c:pt>
              </c:numCache>
            </c:numRef>
          </c:val>
        </c:ser>
        <c:ser>
          <c:idx val="1"/>
          <c:order val="1"/>
          <c:tx>
            <c:strRef>
              <c:f>label 2</c:f>
              <c:strCache>
                <c:ptCount val="1"/>
                <c:pt idx="0">
                  <c:v>Partis</c:v>
                </c:pt>
              </c:strCache>
            </c:strRef>
          </c:tx>
          <c:spPr>
            <a:solidFill>
              <a:srgbClr val="c0504d"/>
            </a:solidFill>
            <a:ln w="28440">
              <a:solidFill>
                <a:srgbClr val="c0504d"/>
              </a:solidFill>
              <a:round/>
            </a:ln>
          </c:spPr>
          <c:marker>
            <c:symbol val="none"/>
          </c:marker>
          <c:cat>
            <c:strRef>
              <c:f>categories</c:f>
              <c:strCache>
                <c:ptCount val="10"/>
                <c:pt idx="0">
                  <c:v>2007</c:v>
                </c:pt>
                <c:pt idx="1">
                  <c:v>2008</c:v>
                </c:pt>
                <c:pt idx="2">
                  <c:v>2009</c:v>
                </c:pt>
                <c:pt idx="3">
                  <c:v>2010</c:v>
                </c:pt>
                <c:pt idx="4">
                  <c:v>2011</c:v>
                </c:pt>
                <c:pt idx="5">
                  <c:v>2012</c:v>
                </c:pt>
                <c:pt idx="6">
                  <c:v>2013</c:v>
                </c:pt>
                <c:pt idx="7">
                  <c:v>2014</c:v>
                </c:pt>
                <c:pt idx="8">
                  <c:v>2015</c:v>
                </c:pt>
                <c:pt idx="9">
                  <c:v>2016</c:v>
                </c:pt>
              </c:strCache>
            </c:strRef>
          </c:cat>
          <c:val>
            <c:numRef>
              <c:f>1</c:f>
              <c:numCache>
                <c:formatCode>General</c:formatCode>
                <c:ptCount val="10"/>
                <c:pt idx="0">
                  <c:v>14196</c:v>
                </c:pt>
                <c:pt idx="1">
                  <c:v>14636</c:v>
                </c:pt>
                <c:pt idx="2">
                  <c:v>14376</c:v>
                </c:pt>
                <c:pt idx="3">
                  <c:v>13690</c:v>
                </c:pt>
                <c:pt idx="4">
                  <c:v>13224</c:v>
                </c:pt>
                <c:pt idx="5">
                  <c:v>13136</c:v>
                </c:pt>
                <c:pt idx="6">
                  <c:v>13132</c:v>
                </c:pt>
                <c:pt idx="7">
                  <c:v>12043</c:v>
                </c:pt>
                <c:pt idx="8">
                  <c:v>11128</c:v>
                </c:pt>
                <c:pt idx="9">
                  <c:v>11074</c:v>
                </c:pt>
              </c:numCache>
            </c:numRef>
          </c:val>
        </c:ser>
        <c:marker val="0"/>
        <c:axId val="25438"/>
        <c:axId val="23958"/>
      </c:lineChart>
      <c:catAx>
        <c:axId val="25438"/>
        <c:scaling>
          <c:orientation val="minMax"/>
        </c:scaling>
        <c:axPos val="b"/>
        <c:majorTickMark val="none"/>
        <c:minorTickMark val="none"/>
        <c:tickLblPos val="nextTo"/>
        <c:crossAx val="23958"/>
        <c:crossesAt val="0"/>
        <c:lblAlgn val="ctr"/>
        <c:auto val="1"/>
        <c:lblOffset val="100"/>
        <c:spPr>
          <a:ln w="9360">
            <a:solidFill>
              <a:srgbClr val="d9d9d9"/>
            </a:solidFill>
            <a:round/>
          </a:ln>
        </c:spPr>
      </c:catAx>
      <c:valAx>
        <c:axId val="23958"/>
        <c:scaling>
          <c:orientation val="minMax"/>
        </c:scaling>
        <c:axPos val="l"/>
        <c:majorGridlines>
          <c:spPr>
            <a:ln w="9360">
              <a:solidFill>
                <a:srgbClr val="d9d9d9"/>
              </a:solidFill>
              <a:round/>
            </a:ln>
          </c:spPr>
        </c:majorGridlines>
        <c:majorTickMark val="none"/>
        <c:minorTickMark val="none"/>
        <c:tickLblPos val="nextTo"/>
        <c:crossAx val="25438"/>
        <c:crossesAt val="0"/>
        <c:spPr/>
      </c:valAx>
      <c:spPr/>
    </c:plotArea>
    <c:legend>
      <c:legendPos val="b"/>
      <c:spPr/>
    </c:legend>
    <c:plotVisOnly val="1"/>
  </c:chart>
  <c:spPr/>
</c:chartSpace>
</file>

<file path=ppt/charts/chart2.xml><?xml version="1.0" encoding="utf-8"?>
<c:chartSpace xmlns:a="http://schemas.openxmlformats.org/drawingml/2006/main" xmlns:c="http://schemas.openxmlformats.org/drawingml/2006/chart" xmlns:r="http://schemas.openxmlformats.org/officeDocument/2006/relationships">
  <c:lang val="en-US"/>
  <c:chart>
    <c:title>
      <c:layout/>
      <c:tx>
        <c:rich>
          <a:bodyPr/>
          <a:lstStyle/>
          <a:p>
            <a:pPr>
              <a:defRPr/>
            </a:pPr>
            <a:r>
              <a:rPr sz="1400">
                <a:solidFill>
                  <a:srgbClr val="595959"/>
                </a:solidFill>
                <a:latin typeface="Calibri"/>
              </a:rPr>
              <a:t>Evolution des effectifs session par session</a:t>
            </a:r>
          </a:p>
        </c:rich>
      </c:tx>
    </c:title>
    <c:plotArea>
      <c:layout/>
      <c:barChart>
        <c:barDir val="col"/>
        <c:grouping val="clustered"/>
        <c:ser>
          <c:idx val="0"/>
          <c:order val="0"/>
          <c:tx>
            <c:strRef>
              <c:f>label 1</c:f>
              <c:strCache>
                <c:ptCount val="1"/>
                <c:pt idx="0">
                  <c:v>2004</c:v>
                </c:pt>
              </c:strCache>
            </c:strRef>
          </c:tx>
          <c:spPr>
            <a:solidFill>
              <a:srgbClr val="4f81bd"/>
            </a:solidFill>
          </c:spPr>
          <c:cat>
            <c:strRef>
              <c:f>categories</c:f>
              <c:strCache>
                <c:ptCount val="4"/>
                <c:pt idx="0">
                  <c:v>Hiver</c:v>
                </c:pt>
                <c:pt idx="1">
                  <c:v>Printemps</c:v>
                </c:pt>
                <c:pt idx="2">
                  <c:v>Juillet</c:v>
                </c:pt>
                <c:pt idx="3">
                  <c:v>Août</c:v>
                </c:pt>
              </c:strCache>
            </c:strRef>
          </c:cat>
          <c:val>
            <c:numRef>
              <c:f>0</c:f>
              <c:numCache>
                <c:formatCode>General</c:formatCode>
                <c:ptCount val="4"/>
                <c:pt idx="0">
                  <c:v>3264</c:v>
                </c:pt>
                <c:pt idx="1">
                  <c:v>1458</c:v>
                </c:pt>
                <c:pt idx="2">
                  <c:v>5736</c:v>
                </c:pt>
                <c:pt idx="3">
                  <c:v>3682</c:v>
                </c:pt>
              </c:numCache>
            </c:numRef>
          </c:val>
        </c:ser>
        <c:ser>
          <c:idx val="1"/>
          <c:order val="1"/>
          <c:tx>
            <c:strRef>
              <c:f>label 2</c:f>
              <c:strCache>
                <c:ptCount val="1"/>
                <c:pt idx="0">
                  <c:v>2005</c:v>
                </c:pt>
              </c:strCache>
            </c:strRef>
          </c:tx>
          <c:spPr>
            <a:solidFill>
              <a:srgbClr val="c0504d"/>
            </a:solidFill>
          </c:spPr>
          <c:cat>
            <c:strRef>
              <c:f>categories</c:f>
              <c:strCache>
                <c:ptCount val="4"/>
                <c:pt idx="0">
                  <c:v>Hiver</c:v>
                </c:pt>
                <c:pt idx="1">
                  <c:v>Printemps</c:v>
                </c:pt>
                <c:pt idx="2">
                  <c:v>Juillet</c:v>
                </c:pt>
                <c:pt idx="3">
                  <c:v>Août</c:v>
                </c:pt>
              </c:strCache>
            </c:strRef>
          </c:cat>
          <c:val>
            <c:numRef>
              <c:f>1</c:f>
              <c:numCache>
                <c:formatCode>General</c:formatCode>
                <c:ptCount val="4"/>
                <c:pt idx="0">
                  <c:v>3068</c:v>
                </c:pt>
                <c:pt idx="1">
                  <c:v>1537</c:v>
                </c:pt>
                <c:pt idx="2">
                  <c:v>5596</c:v>
                </c:pt>
                <c:pt idx="3">
                  <c:v>3198</c:v>
                </c:pt>
              </c:numCache>
            </c:numRef>
          </c:val>
        </c:ser>
        <c:ser>
          <c:idx val="2"/>
          <c:order val="2"/>
          <c:tx>
            <c:strRef>
              <c:f>label 3</c:f>
              <c:strCache>
                <c:ptCount val="1"/>
                <c:pt idx="0">
                  <c:v>2006</c:v>
                </c:pt>
              </c:strCache>
            </c:strRef>
          </c:tx>
          <c:spPr>
            <a:solidFill>
              <a:srgbClr val="9bbb59"/>
            </a:solidFill>
          </c:spPr>
          <c:cat>
            <c:strRef>
              <c:f>categories</c:f>
              <c:strCache>
                <c:ptCount val="4"/>
                <c:pt idx="0">
                  <c:v>Hiver</c:v>
                </c:pt>
                <c:pt idx="1">
                  <c:v>Printemps</c:v>
                </c:pt>
                <c:pt idx="2">
                  <c:v>Juillet</c:v>
                </c:pt>
                <c:pt idx="3">
                  <c:v>Août</c:v>
                </c:pt>
              </c:strCache>
            </c:strRef>
          </c:cat>
          <c:val>
            <c:numRef>
              <c:f>2</c:f>
              <c:numCache>
                <c:formatCode>General</c:formatCode>
                <c:ptCount val="4"/>
                <c:pt idx="0">
                  <c:v>2975</c:v>
                </c:pt>
                <c:pt idx="1">
                  <c:v>1759</c:v>
                </c:pt>
                <c:pt idx="2">
                  <c:v>5502</c:v>
                </c:pt>
                <c:pt idx="3">
                  <c:v>3015</c:v>
                </c:pt>
              </c:numCache>
            </c:numRef>
          </c:val>
        </c:ser>
        <c:ser>
          <c:idx val="3"/>
          <c:order val="3"/>
          <c:tx>
            <c:strRef>
              <c:f>label 4</c:f>
              <c:strCache>
                <c:ptCount val="1"/>
                <c:pt idx="0">
                  <c:v>2007</c:v>
                </c:pt>
              </c:strCache>
            </c:strRef>
          </c:tx>
          <c:spPr>
            <a:solidFill>
              <a:srgbClr val="8064a2"/>
            </a:solidFill>
          </c:spPr>
          <c:cat>
            <c:strRef>
              <c:f>categories</c:f>
              <c:strCache>
                <c:ptCount val="4"/>
                <c:pt idx="0">
                  <c:v>Hiver</c:v>
                </c:pt>
                <c:pt idx="1">
                  <c:v>Printemps</c:v>
                </c:pt>
                <c:pt idx="2">
                  <c:v>Juillet</c:v>
                </c:pt>
                <c:pt idx="3">
                  <c:v>Août</c:v>
                </c:pt>
              </c:strCache>
            </c:strRef>
          </c:cat>
          <c:val>
            <c:numRef>
              <c:f>3</c:f>
              <c:numCache>
                <c:formatCode>General</c:formatCode>
                <c:ptCount val="4"/>
                <c:pt idx="0">
                  <c:v>3325</c:v>
                </c:pt>
                <c:pt idx="1">
                  <c:v>2167</c:v>
                </c:pt>
                <c:pt idx="2">
                  <c:v>5594</c:v>
                </c:pt>
                <c:pt idx="3">
                  <c:v>3110</c:v>
                </c:pt>
              </c:numCache>
            </c:numRef>
          </c:val>
        </c:ser>
        <c:ser>
          <c:idx val="4"/>
          <c:order val="4"/>
          <c:tx>
            <c:strRef>
              <c:f>label 5</c:f>
              <c:strCache>
                <c:ptCount val="1"/>
                <c:pt idx="0">
                  <c:v>2008</c:v>
                </c:pt>
              </c:strCache>
            </c:strRef>
          </c:tx>
          <c:spPr>
            <a:solidFill>
              <a:srgbClr val="4bacc6"/>
            </a:solidFill>
          </c:spPr>
          <c:cat>
            <c:strRef>
              <c:f>categories</c:f>
              <c:strCache>
                <c:ptCount val="4"/>
                <c:pt idx="0">
                  <c:v>Hiver</c:v>
                </c:pt>
                <c:pt idx="1">
                  <c:v>Printemps</c:v>
                </c:pt>
                <c:pt idx="2">
                  <c:v>Juillet</c:v>
                </c:pt>
                <c:pt idx="3">
                  <c:v>Août</c:v>
                </c:pt>
              </c:strCache>
            </c:strRef>
          </c:cat>
          <c:val>
            <c:numRef>
              <c:f>4</c:f>
              <c:numCache>
                <c:formatCode>General</c:formatCode>
                <c:ptCount val="4"/>
                <c:pt idx="0">
                  <c:v>3408</c:v>
                </c:pt>
                <c:pt idx="1">
                  <c:v>2383</c:v>
                </c:pt>
                <c:pt idx="2">
                  <c:v>5694</c:v>
                </c:pt>
                <c:pt idx="3">
                  <c:v>3151</c:v>
                </c:pt>
              </c:numCache>
            </c:numRef>
          </c:val>
        </c:ser>
        <c:ser>
          <c:idx val="5"/>
          <c:order val="5"/>
          <c:tx>
            <c:strRef>
              <c:f>label 6</c:f>
              <c:strCache>
                <c:ptCount val="1"/>
                <c:pt idx="0">
                  <c:v>2009</c:v>
                </c:pt>
              </c:strCache>
            </c:strRef>
          </c:tx>
          <c:spPr>
            <a:solidFill>
              <a:srgbClr val="f79646"/>
            </a:solidFill>
          </c:spPr>
          <c:cat>
            <c:strRef>
              <c:f>categories</c:f>
              <c:strCache>
                <c:ptCount val="4"/>
                <c:pt idx="0">
                  <c:v>Hiver</c:v>
                </c:pt>
                <c:pt idx="1">
                  <c:v>Printemps</c:v>
                </c:pt>
                <c:pt idx="2">
                  <c:v>Juillet</c:v>
                </c:pt>
                <c:pt idx="3">
                  <c:v>Août</c:v>
                </c:pt>
              </c:strCache>
            </c:strRef>
          </c:cat>
          <c:val>
            <c:numRef>
              <c:f>5</c:f>
              <c:numCache>
                <c:formatCode>General</c:formatCode>
                <c:ptCount val="4"/>
                <c:pt idx="0">
                  <c:v>3248</c:v>
                </c:pt>
                <c:pt idx="1">
                  <c:v>2425</c:v>
                </c:pt>
                <c:pt idx="2">
                  <c:v>5608</c:v>
                </c:pt>
                <c:pt idx="3">
                  <c:v>3095</c:v>
                </c:pt>
              </c:numCache>
            </c:numRef>
          </c:val>
        </c:ser>
        <c:ser>
          <c:idx val="6"/>
          <c:order val="6"/>
          <c:tx>
            <c:strRef>
              <c:f>label 7</c:f>
              <c:strCache>
                <c:ptCount val="1"/>
                <c:pt idx="0">
                  <c:v>2010</c:v>
                </c:pt>
              </c:strCache>
            </c:strRef>
          </c:tx>
          <c:spPr>
            <a:solidFill>
              <a:srgbClr val="2c4d75"/>
            </a:solidFill>
          </c:spPr>
          <c:cat>
            <c:strRef>
              <c:f>categories</c:f>
              <c:strCache>
                <c:ptCount val="4"/>
                <c:pt idx="0">
                  <c:v>Hiver</c:v>
                </c:pt>
                <c:pt idx="1">
                  <c:v>Printemps</c:v>
                </c:pt>
                <c:pt idx="2">
                  <c:v>Juillet</c:v>
                </c:pt>
                <c:pt idx="3">
                  <c:v>Août</c:v>
                </c:pt>
              </c:strCache>
            </c:strRef>
          </c:cat>
          <c:val>
            <c:numRef>
              <c:f>6</c:f>
              <c:numCache>
                <c:formatCode>General</c:formatCode>
                <c:ptCount val="4"/>
                <c:pt idx="0">
                  <c:v>2964</c:v>
                </c:pt>
                <c:pt idx="1">
                  <c:v>2223</c:v>
                </c:pt>
                <c:pt idx="2">
                  <c:v>5613</c:v>
                </c:pt>
                <c:pt idx="3">
                  <c:v>2890</c:v>
                </c:pt>
              </c:numCache>
            </c:numRef>
          </c:val>
        </c:ser>
        <c:ser>
          <c:idx val="7"/>
          <c:order val="7"/>
          <c:tx>
            <c:strRef>
              <c:f>label 8</c:f>
              <c:strCache>
                <c:ptCount val="1"/>
                <c:pt idx="0">
                  <c:v>2011</c:v>
                </c:pt>
              </c:strCache>
            </c:strRef>
          </c:tx>
          <c:spPr>
            <a:solidFill>
              <a:srgbClr val="772c2a"/>
            </a:solidFill>
          </c:spPr>
          <c:cat>
            <c:strRef>
              <c:f>categories</c:f>
              <c:strCache>
                <c:ptCount val="4"/>
                <c:pt idx="0">
                  <c:v>Hiver</c:v>
                </c:pt>
                <c:pt idx="1">
                  <c:v>Printemps</c:v>
                </c:pt>
                <c:pt idx="2">
                  <c:v>Juillet</c:v>
                </c:pt>
                <c:pt idx="3">
                  <c:v>Août</c:v>
                </c:pt>
              </c:strCache>
            </c:strRef>
          </c:cat>
          <c:val>
            <c:numRef>
              <c:f>7</c:f>
              <c:numCache>
                <c:formatCode>General</c:formatCode>
                <c:ptCount val="4"/>
                <c:pt idx="0">
                  <c:v>2656</c:v>
                </c:pt>
                <c:pt idx="1">
                  <c:v>2485</c:v>
                </c:pt>
                <c:pt idx="2">
                  <c:v>5314</c:v>
                </c:pt>
                <c:pt idx="3">
                  <c:v>2770</c:v>
                </c:pt>
              </c:numCache>
            </c:numRef>
          </c:val>
        </c:ser>
        <c:ser>
          <c:idx val="8"/>
          <c:order val="8"/>
          <c:tx>
            <c:strRef>
              <c:f>label 9</c:f>
              <c:strCache>
                <c:ptCount val="1"/>
                <c:pt idx="0">
                  <c:v>2012</c:v>
                </c:pt>
              </c:strCache>
            </c:strRef>
          </c:tx>
          <c:spPr>
            <a:solidFill>
              <a:srgbClr val="5f7530"/>
            </a:solidFill>
          </c:spPr>
          <c:cat>
            <c:strRef>
              <c:f>categories</c:f>
              <c:strCache>
                <c:ptCount val="4"/>
                <c:pt idx="0">
                  <c:v>Hiver</c:v>
                </c:pt>
                <c:pt idx="1">
                  <c:v>Printemps</c:v>
                </c:pt>
                <c:pt idx="2">
                  <c:v>Juillet</c:v>
                </c:pt>
                <c:pt idx="3">
                  <c:v>Août</c:v>
                </c:pt>
              </c:strCache>
            </c:strRef>
          </c:cat>
          <c:val>
            <c:numRef>
              <c:f>8</c:f>
              <c:numCache>
                <c:formatCode>General</c:formatCode>
                <c:ptCount val="4"/>
                <c:pt idx="0">
                  <c:v>2610</c:v>
                </c:pt>
                <c:pt idx="1">
                  <c:v>2648</c:v>
                </c:pt>
                <c:pt idx="2">
                  <c:v>5236</c:v>
                </c:pt>
                <c:pt idx="3">
                  <c:v>2641</c:v>
                </c:pt>
              </c:numCache>
            </c:numRef>
          </c:val>
        </c:ser>
        <c:ser>
          <c:idx val="9"/>
          <c:order val="9"/>
          <c:tx>
            <c:strRef>
              <c:f>label 10</c:f>
              <c:strCache>
                <c:ptCount val="1"/>
                <c:pt idx="0">
                  <c:v>2013</c:v>
                </c:pt>
              </c:strCache>
            </c:strRef>
          </c:tx>
          <c:spPr>
            <a:solidFill>
              <a:srgbClr val="4d3b62"/>
            </a:solidFill>
          </c:spPr>
          <c:cat>
            <c:strRef>
              <c:f>categories</c:f>
              <c:strCache>
                <c:ptCount val="4"/>
                <c:pt idx="0">
                  <c:v>Hiver</c:v>
                </c:pt>
                <c:pt idx="1">
                  <c:v>Printemps</c:v>
                </c:pt>
                <c:pt idx="2">
                  <c:v>Juillet</c:v>
                </c:pt>
                <c:pt idx="3">
                  <c:v>Août</c:v>
                </c:pt>
              </c:strCache>
            </c:strRef>
          </c:cat>
          <c:val>
            <c:numRef>
              <c:f>9</c:f>
              <c:numCache>
                <c:formatCode>General</c:formatCode>
                <c:ptCount val="4"/>
                <c:pt idx="0">
                  <c:v>2592</c:v>
                </c:pt>
                <c:pt idx="1">
                  <c:v>2716</c:v>
                </c:pt>
                <c:pt idx="2">
                  <c:v>5271</c:v>
                </c:pt>
                <c:pt idx="3">
                  <c:v>2553</c:v>
                </c:pt>
              </c:numCache>
            </c:numRef>
          </c:val>
        </c:ser>
        <c:ser>
          <c:idx val="10"/>
          <c:order val="10"/>
          <c:tx>
            <c:strRef>
              <c:f>label 11</c:f>
              <c:strCache>
                <c:ptCount val="1"/>
                <c:pt idx="0">
                  <c:v>2014</c:v>
                </c:pt>
              </c:strCache>
            </c:strRef>
          </c:tx>
          <c:spPr>
            <a:solidFill>
              <a:srgbClr val="276a7c"/>
            </a:solidFill>
          </c:spPr>
          <c:cat>
            <c:strRef>
              <c:f>categories</c:f>
              <c:strCache>
                <c:ptCount val="4"/>
                <c:pt idx="0">
                  <c:v>Hiver</c:v>
                </c:pt>
                <c:pt idx="1">
                  <c:v>Printemps</c:v>
                </c:pt>
                <c:pt idx="2">
                  <c:v>Juillet</c:v>
                </c:pt>
                <c:pt idx="3">
                  <c:v>Août</c:v>
                </c:pt>
              </c:strCache>
            </c:strRef>
          </c:cat>
          <c:val>
            <c:numRef>
              <c:f>10</c:f>
              <c:numCache>
                <c:formatCode>General</c:formatCode>
                <c:ptCount val="4"/>
                <c:pt idx="0">
                  <c:v>2379</c:v>
                </c:pt>
                <c:pt idx="1">
                  <c:v>2403</c:v>
                </c:pt>
                <c:pt idx="2">
                  <c:v>4917</c:v>
                </c:pt>
                <c:pt idx="3">
                  <c:v>2344</c:v>
                </c:pt>
              </c:numCache>
            </c:numRef>
          </c:val>
        </c:ser>
        <c:ser>
          <c:idx val="11"/>
          <c:order val="11"/>
          <c:tx>
            <c:strRef>
              <c:f>label 12</c:f>
              <c:strCache>
                <c:ptCount val="1"/>
                <c:pt idx="0">
                  <c:v>2015</c:v>
                </c:pt>
              </c:strCache>
            </c:strRef>
          </c:tx>
          <c:spPr>
            <a:solidFill>
              <a:srgbClr val="b65708"/>
            </a:solidFill>
          </c:spPr>
          <c:cat>
            <c:strRef>
              <c:f>categories</c:f>
              <c:strCache>
                <c:ptCount val="4"/>
                <c:pt idx="0">
                  <c:v>Hiver</c:v>
                </c:pt>
                <c:pt idx="1">
                  <c:v>Printemps</c:v>
                </c:pt>
                <c:pt idx="2">
                  <c:v>Juillet</c:v>
                </c:pt>
                <c:pt idx="3">
                  <c:v>Août</c:v>
                </c:pt>
              </c:strCache>
            </c:strRef>
          </c:cat>
          <c:val>
            <c:numRef>
              <c:f>11</c:f>
              <c:numCache>
                <c:formatCode>General</c:formatCode>
                <c:ptCount val="4"/>
                <c:pt idx="0">
                  <c:v>2087</c:v>
                </c:pt>
                <c:pt idx="1">
                  <c:v>2090</c:v>
                </c:pt>
                <c:pt idx="2">
                  <c:v>4808</c:v>
                </c:pt>
                <c:pt idx="3">
                  <c:v>2143</c:v>
                </c:pt>
              </c:numCache>
            </c:numRef>
          </c:val>
        </c:ser>
        <c:ser>
          <c:idx val="12"/>
          <c:order val="12"/>
          <c:tx>
            <c:strRef>
              <c:f>label 13</c:f>
              <c:strCache>
                <c:ptCount val="1"/>
                <c:pt idx="0">
                  <c:v>2016</c:v>
                </c:pt>
              </c:strCache>
            </c:strRef>
          </c:tx>
          <c:spPr>
            <a:solidFill>
              <a:srgbClr val="729aca"/>
            </a:solidFill>
          </c:spPr>
          <c:cat>
            <c:strRef>
              <c:f>categories</c:f>
              <c:strCache>
                <c:ptCount val="4"/>
                <c:pt idx="0">
                  <c:v>Hiver</c:v>
                </c:pt>
                <c:pt idx="1">
                  <c:v>Printemps</c:v>
                </c:pt>
                <c:pt idx="2">
                  <c:v>Juillet</c:v>
                </c:pt>
                <c:pt idx="3">
                  <c:v>Août</c:v>
                </c:pt>
              </c:strCache>
            </c:strRef>
          </c:cat>
          <c:val>
            <c:numRef>
              <c:f>12</c:f>
              <c:numCache>
                <c:formatCode>General</c:formatCode>
                <c:ptCount val="4"/>
                <c:pt idx="0">
                  <c:v>2017</c:v>
                </c:pt>
                <c:pt idx="1">
                  <c:v>1969</c:v>
                </c:pt>
                <c:pt idx="2">
                  <c:v>4670</c:v>
                </c:pt>
                <c:pt idx="3">
                  <c:v>2418</c:v>
                </c:pt>
              </c:numCache>
            </c:numRef>
          </c:val>
        </c:ser>
        <c:gapWidth val="219"/>
        <c:axId val="10001"/>
        <c:axId val="11495"/>
      </c:barChart>
      <c:catAx>
        <c:axId val="10001"/>
        <c:scaling>
          <c:orientation val="minMax"/>
        </c:scaling>
        <c:axPos val="b"/>
        <c:majorTickMark val="none"/>
        <c:minorTickMark val="none"/>
        <c:tickLblPos val="nextTo"/>
        <c:crossAx val="11495"/>
        <c:crossesAt val="0"/>
        <c:lblAlgn val="ctr"/>
        <c:auto val="1"/>
        <c:lblOffset val="100"/>
        <c:spPr>
          <a:ln w="9360">
            <a:solidFill>
              <a:srgbClr val="d9d9d9"/>
            </a:solidFill>
            <a:round/>
          </a:ln>
        </c:spPr>
      </c:catAx>
      <c:valAx>
        <c:axId val="11495"/>
        <c:scaling>
          <c:orientation val="minMax"/>
        </c:scaling>
        <c:axPos val="l"/>
        <c:majorGridlines>
          <c:spPr>
            <a:ln w="9360">
              <a:solidFill>
                <a:srgbClr val="d9d9d9"/>
              </a:solidFill>
              <a:round/>
            </a:ln>
          </c:spPr>
        </c:majorGridlines>
        <c:majorTickMark val="none"/>
        <c:minorTickMark val="none"/>
        <c:tickLblPos val="nextTo"/>
        <c:crossAx val="10001"/>
        <c:crossesAt val="0"/>
        <c:spPr/>
      </c:valAx>
      <c:spPr/>
    </c:plotArea>
    <c:legend>
      <c:legendPos val="b"/>
      <c:spPr/>
    </c:legend>
    <c:plotVisOnly val="1"/>
  </c:chart>
  <c:spPr/>
</c:chartSpace>
</file>

<file path=ppt/charts/chart3.xml><?xml version="1.0" encoding="utf-8"?>
<c:chartSpace xmlns:a="http://schemas.openxmlformats.org/drawingml/2006/main" xmlns:c="http://schemas.openxmlformats.org/drawingml/2006/chart" xmlns:r="http://schemas.openxmlformats.org/officeDocument/2006/relationships">
  <c:lang val="en-US"/>
  <c:chart>
    <c:plotArea>
      <c:layout/>
      <c:barChart>
        <c:barDir val="col"/>
        <c:grouping val="clustered"/>
        <c:ser>
          <c:idx val="0"/>
          <c:order val="0"/>
          <c:tx>
            <c:strRef>
              <c:f>label 1</c:f>
              <c:strCache>
                <c:ptCount val="1"/>
                <c:pt idx="0">
                  <c:v>%</c:v>
                </c:pt>
              </c:strCache>
            </c:strRef>
          </c:tx>
          <c:spPr>
            <a:solidFill>
              <a:srgbClr val="4f81bd"/>
            </a:solidFill>
          </c:spPr>
          <c:cat>
            <c:strRef>
              <c:f>categories</c:f>
              <c:strCache>
                <c:ptCount val="7"/>
                <c:pt idx="0">
                  <c:v>4/5 ans</c:v>
                </c:pt>
                <c:pt idx="1">
                  <c:v>6/7 ans</c:v>
                </c:pt>
                <c:pt idx="2">
                  <c:v>8/9 ans</c:v>
                </c:pt>
                <c:pt idx="3">
                  <c:v>10/11 ans</c:v>
                </c:pt>
                <c:pt idx="4">
                  <c:v>12/13 ans</c:v>
                </c:pt>
                <c:pt idx="5">
                  <c:v>14/15 ans</c:v>
                </c:pt>
                <c:pt idx="6">
                  <c:v>16/17 ans</c:v>
                </c:pt>
              </c:strCache>
            </c:strRef>
          </c:cat>
          <c:val>
            <c:numRef>
              <c:f>0</c:f>
              <c:numCache>
                <c:formatCode>General</c:formatCode>
                <c:ptCount val="7"/>
                <c:pt idx="0">
                  <c:v>0.0178748758689176</c:v>
                </c:pt>
                <c:pt idx="1">
                  <c:v>0.0786313983930667</c:v>
                </c:pt>
                <c:pt idx="2">
                  <c:v>0.123860250970479</c:v>
                </c:pt>
                <c:pt idx="3">
                  <c:v>0.158165568294665</c:v>
                </c:pt>
                <c:pt idx="4">
                  <c:v>0.190394511149228</c:v>
                </c:pt>
                <c:pt idx="5">
                  <c:v>0.230928951882279</c:v>
                </c:pt>
                <c:pt idx="6">
                  <c:v>0.200144443441365</c:v>
                </c:pt>
              </c:numCache>
            </c:numRef>
          </c:val>
        </c:ser>
        <c:gapWidth val="219"/>
        <c:axId val="5248"/>
        <c:axId val="21144"/>
      </c:barChart>
      <c:catAx>
        <c:axId val="5248"/>
        <c:scaling>
          <c:orientation val="minMax"/>
        </c:scaling>
        <c:axPos val="b"/>
        <c:majorTickMark val="none"/>
        <c:minorTickMark val="none"/>
        <c:tickLblPos val="nextTo"/>
        <c:crossAx val="21144"/>
        <c:crossesAt val="0"/>
        <c:lblAlgn val="ctr"/>
        <c:auto val="1"/>
        <c:lblOffset val="100"/>
        <c:spPr>
          <a:ln w="9360">
            <a:solidFill>
              <a:srgbClr val="d9d9d9"/>
            </a:solidFill>
            <a:round/>
          </a:ln>
        </c:spPr>
      </c:catAx>
      <c:valAx>
        <c:axId val="21144"/>
        <c:scaling>
          <c:orientation val="minMax"/>
        </c:scaling>
        <c:axPos val="l"/>
        <c:majorGridlines>
          <c:spPr>
            <a:ln w="9360">
              <a:solidFill>
                <a:srgbClr val="d9d9d9"/>
              </a:solidFill>
              <a:round/>
            </a:ln>
          </c:spPr>
        </c:majorGridlines>
        <c:majorTickMark val="none"/>
        <c:minorTickMark val="none"/>
        <c:tickLblPos val="nextTo"/>
        <c:crossAx val="5248"/>
        <c:crossesAt val="0"/>
        <c:spPr/>
      </c:valAx>
      <c:spPr/>
    </c:plotArea>
    <c:plotVisOnly val="1"/>
  </c:chart>
  <c:spPr/>
</c:chartSpace>
</file>

<file path=ppt/charts/chart4.xml><?xml version="1.0" encoding="utf-8"?>
<c:chartSpace xmlns:a="http://schemas.openxmlformats.org/drawingml/2006/main" xmlns:c="http://schemas.openxmlformats.org/drawingml/2006/chart" xmlns:r="http://schemas.openxmlformats.org/officeDocument/2006/relationships">
  <c:lang val="en-US"/>
  <c:chart>
    <c:plotArea>
      <c:layout/>
      <c:pieChart>
        <c:varyColors val="1"/>
        <c:ser>
          <c:idx val="0"/>
          <c:order val="0"/>
          <c:spPr>
            <a:solidFill>
              <a:srgbClr val="4f81bd"/>
            </a:solidFill>
          </c:spPr>
          <c:explosion val="5"/>
          <c:dPt>
            <c:idx val="0"/>
            <c:spPr>
              <a:solidFill>
                <a:srgbClr val="4f81bd"/>
              </a:solidFill>
              <a:ln w="19080">
                <a:solidFill>
                  <a:srgbClr val="ffffff"/>
                </a:solidFill>
                <a:round/>
              </a:ln>
            </c:spPr>
          </c:dPt>
          <c:dPt>
            <c:idx val="1"/>
            <c:spPr>
              <a:solidFill>
                <a:srgbClr val="c0504d"/>
              </a:solidFill>
              <a:ln w="19080">
                <a:solidFill>
                  <a:srgbClr val="ffffff"/>
                </a:solidFill>
                <a:round/>
              </a:ln>
            </c:spPr>
          </c:dPt>
          <c:dPt>
            <c:idx val="2"/>
            <c:spPr>
              <a:solidFill>
                <a:srgbClr val="9bbb59"/>
              </a:solidFill>
              <a:ln w="19080">
                <a:solidFill>
                  <a:srgbClr val="ffffff"/>
                </a:solidFill>
                <a:round/>
              </a:ln>
            </c:spPr>
          </c:dPt>
          <c:cat>
            <c:strRef>
              <c:f>categories</c:f>
              <c:strCache>
                <c:ptCount val="3"/>
                <c:pt idx="0">
                  <c:v>Tranches de quotient</c:v>
                </c:pt>
                <c:pt idx="1">
                  <c:v>1 à 6</c:v>
                </c:pt>
                <c:pt idx="2">
                  <c:v>7 à 12</c:v>
                </c:pt>
              </c:strCache>
            </c:strRef>
          </c:cat>
          <c:val>
            <c:numRef>
              <c:f>0</c:f>
              <c:numCache>
                <c:formatCode>General</c:formatCode>
                <c:ptCount val="3"/>
                <c:pt idx="0">
                  <c:v>0</c:v>
                </c:pt>
                <c:pt idx="1">
                  <c:v>0.498</c:v>
                </c:pt>
                <c:pt idx="2">
                  <c:v>0.502</c:v>
                </c:pt>
              </c:numCache>
            </c:numRef>
          </c:val>
        </c:ser>
        <c:firstSliceAng val="0"/>
      </c:pieChart>
      <c:spPr/>
    </c:plotArea>
    <c:legend>
      <c:legendPos val="b"/>
      <c:spPr/>
    </c:legend>
    <c:plotVisOnly val="1"/>
  </c:chart>
  <c:spPr/>
</c:chartSpace>
</file>

<file path=ppt/charts/chart5.xml><?xml version="1.0" encoding="utf-8"?>
<c:chartSpace xmlns:a="http://schemas.openxmlformats.org/drawingml/2006/main" xmlns:c="http://schemas.openxmlformats.org/drawingml/2006/chart" xmlns:r="http://schemas.openxmlformats.org/officeDocument/2006/relationships">
  <c:lang val="en-US"/>
  <c:chart>
    <c:title>
      <c:layout/>
      <c:tx>
        <c:rich>
          <a:bodyPr/>
          <a:lstStyle/>
          <a:p>
            <a:pPr>
              <a:defRPr/>
            </a:pPr>
            <a:r>
              <a:rPr b="1">
                <a:solidFill>
                  <a:srgbClr val="000000"/>
                </a:solidFill>
                <a:latin typeface="Calibri"/>
              </a:rPr>
              <a:t>Note globale pour le séjour (sur 10)</a:t>
            </a:r>
          </a:p>
        </c:rich>
      </c:tx>
    </c:title>
    <c:view3D>
      <c:rotX val="16"/>
      <c:rotY val="19"/>
      <c:perspective val="30"/>
      <c:rAngAx val="1"/>
    </c:view3D>
    <c:backWall>
      <c:spPr>
        <a:ln w="9360">
          <a:solidFill>
            <a:srgbClr val="878787"/>
          </a:solidFill>
          <a:round/>
        </a:ln>
      </c:spPr>
    </c:backWall>
    <c:floor>
      <c:spPr>
        <a:ln w="9360">
          <a:solidFill>
            <a:srgbClr val="878787"/>
          </a:solidFill>
          <a:round/>
        </a:ln>
      </c:spPr>
    </c:floor>
    <c:plotArea>
      <c:layout/>
      <c:bar3DChart>
        <c:barDir val="bar"/>
        <c:grouping val="stacked"/>
        <c:ser>
          <c:idx val="0"/>
          <c:order val="0"/>
          <c:tx>
            <c:strRef>
              <c:f>label 1</c:f>
              <c:strCache>
                <c:ptCount val="1"/>
                <c:pt idx="0">
                  <c:v>Note pour le séjour (sur 10)</c:v>
                </c:pt>
              </c:strCache>
            </c:strRef>
          </c:tx>
          <c:spPr>
            <a:solidFill>
              <a:srgbClr val="4f81bd"/>
            </a:solidFill>
          </c:spPr>
          <c:val>
            <c:numRef>
              <c:f>0</c:f>
              <c:numCache>
                <c:formatCode>General</c:formatCode>
                <c:ptCount val="1"/>
                <c:pt idx="0">
                  <c:v>8.4</c:v>
                </c:pt>
              </c:numCache>
            </c:numRef>
          </c:val>
        </c:ser>
        <c:shape val="cylinder"/>
        <c:gapWidth val="95"/>
        <c:axId val="22811"/>
        <c:axId val="25820"/>
        <c:axId val="0"/>
      </c:bar3DChart>
      <c:catAx>
        <c:axId val="22811"/>
        <c:scaling>
          <c:orientation val="minMax"/>
        </c:scaling>
        <c:delete val="1"/>
        <c:axPos val="b"/>
        <c:majorTickMark val="none"/>
        <c:minorTickMark val="none"/>
        <c:tickLblPos val="nextTo"/>
        <c:crossAx val="25820"/>
        <c:crossesAt val="0"/>
        <c:lblAlgn val="ctr"/>
        <c:auto val="1"/>
        <c:lblOffset val="100"/>
        <c:spPr>
          <a:ln w="9360">
            <a:solidFill>
              <a:srgbClr val="878787"/>
            </a:solidFill>
            <a:round/>
          </a:ln>
        </c:spPr>
      </c:catAx>
      <c:valAx>
        <c:axId val="25820"/>
        <c:scaling>
          <c:orientation val="minMax"/>
        </c:scaling>
        <c:delete val="1"/>
        <c:axPos val="l"/>
        <c:majorTickMark val="none"/>
        <c:minorTickMark val="none"/>
        <c:tickLblPos val="nextTo"/>
        <c:crossAx val="22811"/>
        <c:crossesAt val="0"/>
        <c:spPr>
          <a:ln w="9360">
            <a:solidFill>
              <a:srgbClr val="878787"/>
            </a:solidFill>
            <a:round/>
          </a:ln>
        </c:spPr>
      </c:valAx>
      <c:spPr>
        <a:ln w="9360">
          <a:solidFill>
            <a:srgbClr val="878787"/>
          </a:solidFill>
          <a:round/>
        </a:ln>
      </c:spPr>
    </c:plotArea>
    <c:legend>
      <c:legendPos val="t"/>
      <c:spPr/>
    </c:legend>
    <c:plotVisOnly val="1"/>
  </c:chart>
  <c:spPr/>
</c:chartSpace>
</file>

<file path=ppt/charts/chart6.xml><?xml version="1.0" encoding="utf-8"?>
<c:chartSpace xmlns:a="http://schemas.openxmlformats.org/drawingml/2006/main" xmlns:c="http://schemas.openxmlformats.org/drawingml/2006/chart" xmlns:r="http://schemas.openxmlformats.org/officeDocument/2006/relationships">
  <c:lang val="en-US"/>
  <c:chart>
    <c:view3D>
      <c:rotX val="300"/>
      <c:rotY val="0"/>
      <c:perspective val="30"/>
      <c:rAngAx val="0"/>
    </c:view3D>
    <c:backWall>
      <c:spPr>
        <a:solidFill>
          <a:srgbClr val="d9d9d9"/>
        </a:solidFill>
      </c:spPr>
    </c:backWall>
    <c:floor>
      <c:spPr>
        <a:solidFill>
          <a:srgbClr val="d9d9d9"/>
        </a:solidFill>
      </c:spPr>
    </c:floor>
    <c:plotArea>
      <c:layout/>
      <c:pie3DChart>
        <c:varyColors val="1"/>
        <c:ser>
          <c:idx val="0"/>
          <c:order val="0"/>
          <c:spPr>
            <a:solidFill>
              <a:srgbClr val="8064a2"/>
            </a:solidFill>
          </c:spPr>
          <c:explosion val="0"/>
          <c:dPt>
            <c:idx val="0"/>
            <c:spPr>
              <a:solidFill>
                <a:srgbClr val="725990"/>
              </a:solidFill>
            </c:spPr>
          </c:dPt>
          <c:dPt>
            <c:idx val="1"/>
            <c:spPr>
              <a:solidFill>
                <a:srgbClr val="a99bbd"/>
              </a:solidFill>
            </c:spPr>
          </c:dPt>
          <c:cat>
            <c:strRef>
              <c:f>categories</c:f>
              <c:strCache>
                <c:ptCount val="2"/>
                <c:pt idx="0">
                  <c:v>Souhait de repartir avec EPAF</c:v>
                </c:pt>
                <c:pt idx="1">
                  <c:v>Non</c:v>
                </c:pt>
              </c:strCache>
            </c:strRef>
          </c:cat>
          <c:val>
            <c:numRef>
              <c:f>0</c:f>
              <c:numCache>
                <c:formatCode>General</c:formatCode>
                <c:ptCount val="2"/>
                <c:pt idx="0">
                  <c:v>0.936</c:v>
                </c:pt>
                <c:pt idx="1">
                  <c:v>0.0639999999999999</c:v>
                </c:pt>
              </c:numCache>
            </c:numRef>
          </c:val>
        </c:ser>
        <c:firstSliceAng val="75"/>
      </c:pie3DChart>
      <c:spPr>
        <a:solidFill>
          <a:srgbClr val="d9d9d9"/>
        </a:solidFill>
      </c:spPr>
    </c:plotArea>
    <c:plotVisOnly val="1"/>
  </c:chart>
  <c:spPr/>
</c:chartSpace>
</file>

<file path=ppt/charts/chart7.xml><?xml version="1.0" encoding="utf-8"?>
<c:chartSpace xmlns:a="http://schemas.openxmlformats.org/drawingml/2006/main" xmlns:c="http://schemas.openxmlformats.org/drawingml/2006/chart" xmlns:r="http://schemas.openxmlformats.org/officeDocument/2006/relationships">
  <c:lang val="en-US"/>
  <c:chart>
    <c:plotArea>
      <c:layout/>
      <c:barChart>
        <c:barDir val="col"/>
        <c:grouping val="clustered"/>
        <c:ser>
          <c:idx val="0"/>
          <c:order val="0"/>
          <c:spPr/>
          <c:cat>
            <c:strRef>
              <c:f>categories</c:f>
              <c:strCache>
                <c:ptCount val="6"/>
                <c:pt idx="0">
                  <c:v>Transports</c:v>
                </c:pt>
                <c:pt idx="1">
                  <c:v>Alimentation</c:v>
                </c:pt>
                <c:pt idx="2">
                  <c:v>Hébergement / Matériel</c:v>
                </c:pt>
                <c:pt idx="3">
                  <c:v>Activités</c:v>
                </c:pt>
                <c:pt idx="4">
                  <c:v>Equipes pédagogiques</c:v>
                </c:pt>
                <c:pt idx="5">
                  <c:v>Séjour</c:v>
                </c:pt>
              </c:strCache>
            </c:strRef>
          </c:cat>
          <c:val>
            <c:numRef>
              <c:f>0</c:f>
              <c:numCache>
                <c:formatCode>General</c:formatCode>
                <c:ptCount val="6"/>
                <c:pt idx="0">
                  <c:v>0.768983711860519</c:v>
                </c:pt>
                <c:pt idx="1">
                  <c:v>0.850883230098647</c:v>
                </c:pt>
                <c:pt idx="2">
                  <c:v>0.895602202339986</c:v>
                </c:pt>
                <c:pt idx="3">
                  <c:v>0.921043817389309</c:v>
                </c:pt>
                <c:pt idx="4">
                  <c:v>0.941995870612526</c:v>
                </c:pt>
                <c:pt idx="5">
                  <c:v>0.974535443909154</c:v>
                </c:pt>
              </c:numCache>
            </c:numRef>
          </c:val>
        </c:ser>
        <c:gapWidth val="41"/>
        <c:axId val="32427"/>
        <c:axId val="26937"/>
      </c:barChart>
      <c:catAx>
        <c:axId val="32427"/>
        <c:scaling>
          <c:orientation val="minMax"/>
        </c:scaling>
        <c:axPos val="b"/>
        <c:majorTickMark val="none"/>
        <c:minorTickMark val="none"/>
        <c:tickLblPos val="nextTo"/>
        <c:crossAx val="26937"/>
        <c:crossesAt val="0"/>
        <c:lblAlgn val="ctr"/>
        <c:auto val="1"/>
        <c:lblOffset val="100"/>
        <c:spPr/>
      </c:catAx>
      <c:valAx>
        <c:axId val="26937"/>
        <c:scaling>
          <c:orientation val="minMax"/>
        </c:scaling>
        <c:delete val="1"/>
        <c:axPos val="l"/>
        <c:majorTickMark val="none"/>
        <c:minorTickMark val="none"/>
        <c:tickLblPos val="nextTo"/>
        <c:crossAx val="32427"/>
        <c:crossesAt val="0"/>
        <c:spPr>
          <a:ln w="9360">
            <a:solidFill>
              <a:srgbClr val="878787"/>
            </a:solidFill>
            <a:round/>
          </a:ln>
        </c:spPr>
      </c:valAx>
      <c:spPr/>
    </c:plotArea>
    <c:plotVisOnly val="1"/>
  </c:chart>
  <c:spPr>
    <a:ln w="9360">
      <a:solidFill>
        <a:srgbClr val="d9d9d9"/>
      </a:solidFill>
      <a:round/>
    </a:ln>
  </c:spPr>
</c:chartSpace>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38" name="PlaceHolder 1"/>
          <p:cNvSpPr>
            <a:spLocks noGrp="1"/>
          </p:cNvSpPr>
          <p:nvPr>
            <p:ph type="body"/>
          </p:nvPr>
        </p:nvSpPr>
        <p:spPr>
          <a:xfrm>
            <a:off x="756000" y="5078520"/>
            <a:ext cx="6047640" cy="4811040"/>
          </a:xfrm>
          <a:prstGeom prst="rect">
            <a:avLst/>
          </a:prstGeom>
        </p:spPr>
        <p:txBody>
          <a:bodyPr bIns="0" lIns="0" rIns="0" tIns="0" wrap="none"/>
          <a:p>
            <a:r>
              <a:rPr lang="fr-FR"/>
              <a:t>Cliquez pour modifier le format des notes</a:t>
            </a:r>
            <a:endParaRPr/>
          </a:p>
        </p:txBody>
      </p:sp>
      <p:sp>
        <p:nvSpPr>
          <p:cNvPr id="139" name="PlaceHolder 2"/>
          <p:cNvSpPr>
            <a:spLocks noGrp="1"/>
          </p:cNvSpPr>
          <p:nvPr>
            <p:ph type="hdr"/>
          </p:nvPr>
        </p:nvSpPr>
        <p:spPr>
          <a:xfrm>
            <a:off x="0" y="0"/>
            <a:ext cx="3280680" cy="534240"/>
          </a:xfrm>
          <a:prstGeom prst="rect">
            <a:avLst/>
          </a:prstGeom>
        </p:spPr>
        <p:txBody>
          <a:bodyPr bIns="0" lIns="0" rIns="0" tIns="0" wrap="none"/>
          <a:p>
            <a:r>
              <a:rPr lang="fr-FR"/>
              <a:t>&lt;en-tête&gt;</a:t>
            </a:r>
            <a:endParaRPr/>
          </a:p>
        </p:txBody>
      </p:sp>
      <p:sp>
        <p:nvSpPr>
          <p:cNvPr id="140" name="PlaceHolder 3"/>
          <p:cNvSpPr>
            <a:spLocks noGrp="1"/>
          </p:cNvSpPr>
          <p:nvPr>
            <p:ph type="dt"/>
          </p:nvPr>
        </p:nvSpPr>
        <p:spPr>
          <a:xfrm>
            <a:off x="4278960" y="0"/>
            <a:ext cx="3280680" cy="534240"/>
          </a:xfrm>
          <a:prstGeom prst="rect">
            <a:avLst/>
          </a:prstGeom>
        </p:spPr>
        <p:txBody>
          <a:bodyPr bIns="0" lIns="0" rIns="0" tIns="0" wrap="none"/>
          <a:p>
            <a:pPr algn="r"/>
            <a:r>
              <a:rPr lang="fr-FR"/>
              <a:t>&lt;date/heure&gt;</a:t>
            </a:r>
            <a:endParaRPr/>
          </a:p>
        </p:txBody>
      </p:sp>
      <p:sp>
        <p:nvSpPr>
          <p:cNvPr id="141" name="PlaceHolder 4"/>
          <p:cNvSpPr>
            <a:spLocks noGrp="1"/>
          </p:cNvSpPr>
          <p:nvPr>
            <p:ph type="ftr"/>
          </p:nvPr>
        </p:nvSpPr>
        <p:spPr>
          <a:xfrm>
            <a:off x="0" y="10157400"/>
            <a:ext cx="3280680" cy="534240"/>
          </a:xfrm>
          <a:prstGeom prst="rect">
            <a:avLst/>
          </a:prstGeom>
        </p:spPr>
        <p:txBody>
          <a:bodyPr anchor="b" bIns="0" lIns="0" rIns="0" tIns="0" wrap="none"/>
          <a:p>
            <a:r>
              <a:rPr lang="fr-FR"/>
              <a:t>&lt;pied de page&gt;</a:t>
            </a:r>
            <a:endParaRPr/>
          </a:p>
        </p:txBody>
      </p:sp>
      <p:sp>
        <p:nvSpPr>
          <p:cNvPr id="142" name="PlaceHolder 5"/>
          <p:cNvSpPr>
            <a:spLocks noGrp="1"/>
          </p:cNvSpPr>
          <p:nvPr>
            <p:ph type="sldNum"/>
          </p:nvPr>
        </p:nvSpPr>
        <p:spPr>
          <a:xfrm>
            <a:off x="4278960" y="10157400"/>
            <a:ext cx="3280680" cy="534240"/>
          </a:xfrm>
          <a:prstGeom prst="rect">
            <a:avLst/>
          </a:prstGeom>
        </p:spPr>
        <p:txBody>
          <a:bodyPr anchor="b" bIns="0" lIns="0" rIns="0" tIns="0" wrap="none"/>
          <a:p>
            <a:pPr algn="r"/>
            <a:fld id="{C5A00D7F-67C9-4171-8D3B-583A99C57073}" type="slidenum">
              <a:rPr lang="fr-FR"/>
              <a:t>&lt;numéro&gt;</a:t>
            </a:fld>
            <a:endParaRPr/>
          </a:p>
        </p:txBody>
      </p:sp>
    </p:spTree>
  </p:cSld>
  <p:clrMap accent1="accent1" accent2="accent2" accent3="accent3" accent4="accent4" accent5="accent5" accent6="accent6" bg1="lt1" bg2="lt2" folHlink="folHlink" hlink="hlink" tx1="dk1" tx2="dk2"/>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6" name="PlaceHolder 1"/>
          <p:cNvSpPr>
            <a:spLocks noGrp="1"/>
          </p:cNvSpPr>
          <p:nvPr>
            <p:ph type="body"/>
          </p:nvPr>
        </p:nvSpPr>
        <p:spPr>
          <a:xfrm>
            <a:off x="0" y="0"/>
            <a:ext cx="-11796840" cy="-11796840"/>
          </a:xfrm>
          <a:prstGeom prst="rect">
            <a:avLst/>
          </a:prstGeom>
        </p:spPr>
        <p:txBody>
          <a:bodyPr bIns="45000" lIns="90000" rIns="90000" tIns="45000"/>
          <a:p>
            <a:endParaRPr/>
          </a:p>
        </p:txBody>
      </p:sp>
      <p:sp>
        <p:nvSpPr>
          <p:cNvPr id="237" name="TextShape 2"/>
          <p:cNvSpPr txBox="1"/>
          <p:nvPr/>
        </p:nvSpPr>
        <p:spPr>
          <a:xfrm>
            <a:off x="0" y="0"/>
            <a:ext cx="-11796840" cy="-11796840"/>
          </a:xfrm>
          <a:prstGeom prst="rect">
            <a:avLst/>
          </a:prstGeom>
        </p:spPr>
        <p:txBody>
          <a:bodyPr bIns="45000" lIns="90000" rIns="90000" tIns="45000"/>
          <a:p>
            <a:pPr>
              <a:lnSpc>
                <a:spcPct val="100000"/>
              </a:lnSpc>
            </a:pPr>
            <a:fld id="{A18E55A2-9C41-46E1-8E6D-556851F25082}" type="slidenum">
              <a:rPr lang="fr-FR">
                <a:solidFill>
                  <a:srgbClr val="000000"/>
                </a:solidFill>
                <a:latin typeface="Arial"/>
                <a:ea typeface="+mn-ea"/>
              </a:rPr>
              <a:t>&lt;numéro&gt;</a:t>
            </a:fld>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2" name="PlaceHolder 1"/>
          <p:cNvSpPr>
            <a:spLocks noGrp="1"/>
          </p:cNvSpPr>
          <p:nvPr>
            <p:ph type="body"/>
          </p:nvPr>
        </p:nvSpPr>
        <p:spPr>
          <a:xfrm>
            <a:off x="0" y="0"/>
            <a:ext cx="-11796840" cy="-11796840"/>
          </a:xfrm>
          <a:prstGeom prst="rect">
            <a:avLst/>
          </a:prstGeom>
        </p:spPr>
        <p:txBody>
          <a:bodyPr bIns="45000" lIns="90000" rIns="90000" tIns="45000"/>
          <a:p>
            <a:endParaRPr/>
          </a:p>
        </p:txBody>
      </p:sp>
      <p:sp>
        <p:nvSpPr>
          <p:cNvPr id="253" name="TextShape 2"/>
          <p:cNvSpPr txBox="1"/>
          <p:nvPr/>
        </p:nvSpPr>
        <p:spPr>
          <a:xfrm>
            <a:off x="0" y="0"/>
            <a:ext cx="-11796840" cy="-11796840"/>
          </a:xfrm>
          <a:prstGeom prst="rect">
            <a:avLst/>
          </a:prstGeom>
        </p:spPr>
        <p:txBody>
          <a:bodyPr bIns="45000" lIns="90000" rIns="90000" tIns="45000"/>
          <a:p>
            <a:pPr>
              <a:lnSpc>
                <a:spcPct val="100000"/>
              </a:lnSpc>
            </a:pPr>
            <a:fld id="{B74C3C12-C54D-401E-BE76-2357A7967705}" type="slidenum">
              <a:rPr lang="fr-FR">
                <a:solidFill>
                  <a:srgbClr val="000000"/>
                </a:solidFill>
                <a:latin typeface="Arial"/>
                <a:ea typeface="+mn-ea"/>
              </a:rPr>
              <a:t>&lt;numéro&gt;</a:t>
            </a:fld>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4" name="PlaceHolder 1"/>
          <p:cNvSpPr>
            <a:spLocks noGrp="1"/>
          </p:cNvSpPr>
          <p:nvPr>
            <p:ph type="body"/>
          </p:nvPr>
        </p:nvSpPr>
        <p:spPr>
          <a:xfrm>
            <a:off x="0" y="0"/>
            <a:ext cx="-11796840" cy="-11796840"/>
          </a:xfrm>
          <a:prstGeom prst="rect">
            <a:avLst/>
          </a:prstGeom>
        </p:spPr>
        <p:txBody>
          <a:bodyPr bIns="45000" lIns="90000" rIns="90000" tIns="45000"/>
          <a:p>
            <a:endParaRPr/>
          </a:p>
        </p:txBody>
      </p:sp>
      <p:sp>
        <p:nvSpPr>
          <p:cNvPr id="255" name="TextShape 2"/>
          <p:cNvSpPr txBox="1"/>
          <p:nvPr/>
        </p:nvSpPr>
        <p:spPr>
          <a:xfrm>
            <a:off x="0" y="0"/>
            <a:ext cx="-11796840" cy="-11796840"/>
          </a:xfrm>
          <a:prstGeom prst="rect">
            <a:avLst/>
          </a:prstGeom>
        </p:spPr>
        <p:txBody>
          <a:bodyPr bIns="45000" lIns="90000" rIns="90000" tIns="45000"/>
          <a:p>
            <a:pPr>
              <a:lnSpc>
                <a:spcPct val="100000"/>
              </a:lnSpc>
            </a:pPr>
            <a:fld id="{382C1F05-70CD-4F73-9A04-2A1CC4998C7F}" type="slidenum">
              <a:rPr lang="fr-FR">
                <a:solidFill>
                  <a:srgbClr val="000000"/>
                </a:solidFill>
                <a:latin typeface="Arial"/>
                <a:ea typeface="+mn-ea"/>
              </a:rPr>
              <a:t>&lt;numéro&gt;</a:t>
            </a:fld>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6" name="PlaceHolder 1"/>
          <p:cNvSpPr>
            <a:spLocks noGrp="1"/>
          </p:cNvSpPr>
          <p:nvPr>
            <p:ph type="body"/>
          </p:nvPr>
        </p:nvSpPr>
        <p:spPr>
          <a:xfrm>
            <a:off x="0" y="0"/>
            <a:ext cx="-11796840" cy="-11796840"/>
          </a:xfrm>
          <a:prstGeom prst="rect">
            <a:avLst/>
          </a:prstGeom>
        </p:spPr>
        <p:txBody>
          <a:bodyPr bIns="45000" lIns="90000" rIns="90000" tIns="45000"/>
          <a:p>
            <a:endParaRPr/>
          </a:p>
        </p:txBody>
      </p:sp>
      <p:sp>
        <p:nvSpPr>
          <p:cNvPr id="257" name="TextShape 2"/>
          <p:cNvSpPr txBox="1"/>
          <p:nvPr/>
        </p:nvSpPr>
        <p:spPr>
          <a:xfrm>
            <a:off x="0" y="0"/>
            <a:ext cx="-11796840" cy="-11796840"/>
          </a:xfrm>
          <a:prstGeom prst="rect">
            <a:avLst/>
          </a:prstGeom>
        </p:spPr>
        <p:txBody>
          <a:bodyPr bIns="45000" lIns="90000" rIns="90000" tIns="45000"/>
          <a:p>
            <a:pPr>
              <a:lnSpc>
                <a:spcPct val="100000"/>
              </a:lnSpc>
            </a:pPr>
            <a:fld id="{5928E7B6-208B-49EB-B88E-CB4603D9877B}" type="slidenum">
              <a:rPr lang="fr-FR">
                <a:solidFill>
                  <a:srgbClr val="000000"/>
                </a:solidFill>
                <a:latin typeface="Arial"/>
                <a:ea typeface="+mn-ea"/>
              </a:rPr>
              <a:t>&lt;numéro&gt;</a:t>
            </a:fld>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8" name="PlaceHolder 1"/>
          <p:cNvSpPr>
            <a:spLocks noGrp="1"/>
          </p:cNvSpPr>
          <p:nvPr>
            <p:ph type="body"/>
          </p:nvPr>
        </p:nvSpPr>
        <p:spPr>
          <a:xfrm>
            <a:off x="0" y="0"/>
            <a:ext cx="-11796840" cy="-11796840"/>
          </a:xfrm>
          <a:prstGeom prst="rect">
            <a:avLst/>
          </a:prstGeom>
        </p:spPr>
        <p:txBody>
          <a:bodyPr bIns="45000" lIns="90000" rIns="90000" tIns="45000"/>
          <a:p>
            <a:endParaRPr/>
          </a:p>
        </p:txBody>
      </p:sp>
      <p:sp>
        <p:nvSpPr>
          <p:cNvPr id="259" name="TextShape 2"/>
          <p:cNvSpPr txBox="1"/>
          <p:nvPr/>
        </p:nvSpPr>
        <p:spPr>
          <a:xfrm>
            <a:off x="0" y="0"/>
            <a:ext cx="-11796840" cy="-11796840"/>
          </a:xfrm>
          <a:prstGeom prst="rect">
            <a:avLst/>
          </a:prstGeom>
        </p:spPr>
        <p:txBody>
          <a:bodyPr bIns="45000" lIns="90000" rIns="90000" tIns="45000"/>
          <a:p>
            <a:pPr>
              <a:lnSpc>
                <a:spcPct val="100000"/>
              </a:lnSpc>
            </a:pPr>
            <a:fld id="{159C10CF-AABB-4DBB-8B9C-096BCF4A7BDD}" type="slidenum">
              <a:rPr lang="fr-FR">
                <a:solidFill>
                  <a:srgbClr val="000000"/>
                </a:solidFill>
                <a:latin typeface="Arial"/>
                <a:ea typeface="+mn-ea"/>
              </a:rPr>
              <a:t>&lt;numéro&gt;</a:t>
            </a:fld>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0" name="PlaceHolder 1"/>
          <p:cNvSpPr>
            <a:spLocks noGrp="1"/>
          </p:cNvSpPr>
          <p:nvPr>
            <p:ph type="body"/>
          </p:nvPr>
        </p:nvSpPr>
        <p:spPr>
          <a:xfrm>
            <a:off x="0" y="0"/>
            <a:ext cx="-11796840" cy="-11796840"/>
          </a:xfrm>
          <a:prstGeom prst="rect">
            <a:avLst/>
          </a:prstGeom>
        </p:spPr>
        <p:txBody>
          <a:bodyPr bIns="45000" lIns="90000" rIns="90000" tIns="45000"/>
          <a:p>
            <a:endParaRPr/>
          </a:p>
        </p:txBody>
      </p:sp>
      <p:sp>
        <p:nvSpPr>
          <p:cNvPr id="261" name="TextShape 2"/>
          <p:cNvSpPr txBox="1"/>
          <p:nvPr/>
        </p:nvSpPr>
        <p:spPr>
          <a:xfrm>
            <a:off x="0" y="0"/>
            <a:ext cx="-11796840" cy="-11796840"/>
          </a:xfrm>
          <a:prstGeom prst="rect">
            <a:avLst/>
          </a:prstGeom>
        </p:spPr>
        <p:txBody>
          <a:bodyPr bIns="45000" lIns="90000" rIns="90000" tIns="45000"/>
          <a:p>
            <a:pPr>
              <a:lnSpc>
                <a:spcPct val="100000"/>
              </a:lnSpc>
            </a:pPr>
            <a:fld id="{4A2D0415-3ECA-48FD-BA90-6A00ECFE939B}" type="slidenum">
              <a:rPr lang="fr-FR">
                <a:solidFill>
                  <a:srgbClr val="000000"/>
                </a:solidFill>
                <a:latin typeface="Arial"/>
                <a:ea typeface="+mn-ea"/>
              </a:rPr>
              <a:t>&lt;numéro&gt;</a:t>
            </a:fld>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2" name="PlaceHolder 1"/>
          <p:cNvSpPr>
            <a:spLocks noGrp="1"/>
          </p:cNvSpPr>
          <p:nvPr>
            <p:ph type="body"/>
          </p:nvPr>
        </p:nvSpPr>
        <p:spPr>
          <a:xfrm>
            <a:off x="0" y="0"/>
            <a:ext cx="-11796840" cy="-11796840"/>
          </a:xfrm>
          <a:prstGeom prst="rect">
            <a:avLst/>
          </a:prstGeom>
        </p:spPr>
        <p:txBody>
          <a:bodyPr bIns="45000" lIns="90000" rIns="90000" tIns="45000"/>
          <a:p>
            <a:endParaRPr/>
          </a:p>
        </p:txBody>
      </p:sp>
      <p:sp>
        <p:nvSpPr>
          <p:cNvPr id="263" name="TextShape 2"/>
          <p:cNvSpPr txBox="1"/>
          <p:nvPr/>
        </p:nvSpPr>
        <p:spPr>
          <a:xfrm>
            <a:off x="0" y="0"/>
            <a:ext cx="-11796840" cy="-11796840"/>
          </a:xfrm>
          <a:prstGeom prst="rect">
            <a:avLst/>
          </a:prstGeom>
        </p:spPr>
        <p:txBody>
          <a:bodyPr bIns="45000" lIns="90000" rIns="90000" tIns="45000"/>
          <a:p>
            <a:pPr>
              <a:lnSpc>
                <a:spcPct val="100000"/>
              </a:lnSpc>
            </a:pPr>
            <a:fld id="{DE62574F-884C-4BD9-941B-41F032A12404}" type="slidenum">
              <a:rPr lang="fr-FR">
                <a:solidFill>
                  <a:srgbClr val="000000"/>
                </a:solidFill>
                <a:latin typeface="Arial"/>
                <a:ea typeface="+mn-ea"/>
              </a:rPr>
              <a:t>&lt;numéro&gt;</a:t>
            </a:fld>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4" name="PlaceHolder 1"/>
          <p:cNvSpPr>
            <a:spLocks noGrp="1"/>
          </p:cNvSpPr>
          <p:nvPr>
            <p:ph type="body"/>
          </p:nvPr>
        </p:nvSpPr>
        <p:spPr>
          <a:xfrm>
            <a:off x="0" y="0"/>
            <a:ext cx="-11796840" cy="-11796840"/>
          </a:xfrm>
          <a:prstGeom prst="rect">
            <a:avLst/>
          </a:prstGeom>
        </p:spPr>
        <p:txBody>
          <a:bodyPr bIns="45000" lIns="90000" rIns="90000" tIns="45000"/>
          <a:p>
            <a:endParaRPr/>
          </a:p>
        </p:txBody>
      </p:sp>
      <p:sp>
        <p:nvSpPr>
          <p:cNvPr id="265" name="TextShape 2"/>
          <p:cNvSpPr txBox="1"/>
          <p:nvPr/>
        </p:nvSpPr>
        <p:spPr>
          <a:xfrm>
            <a:off x="0" y="0"/>
            <a:ext cx="-11796840" cy="-11796840"/>
          </a:xfrm>
          <a:prstGeom prst="rect">
            <a:avLst/>
          </a:prstGeom>
        </p:spPr>
        <p:txBody>
          <a:bodyPr bIns="45000" lIns="90000" rIns="90000" tIns="45000"/>
          <a:p>
            <a:pPr>
              <a:lnSpc>
                <a:spcPct val="100000"/>
              </a:lnSpc>
            </a:pPr>
            <a:fld id="{9552FAD8-52F6-40C9-844D-DAE314DD99FA}" type="slidenum">
              <a:rPr lang="fr-FR">
                <a:solidFill>
                  <a:srgbClr val="000000"/>
                </a:solidFill>
                <a:latin typeface="Arial"/>
                <a:ea typeface="+mn-ea"/>
              </a:rPr>
              <a:t>&lt;numéro&gt;</a:t>
            </a:fld>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6" name="PlaceHolder 1"/>
          <p:cNvSpPr>
            <a:spLocks noGrp="1"/>
          </p:cNvSpPr>
          <p:nvPr>
            <p:ph type="body"/>
          </p:nvPr>
        </p:nvSpPr>
        <p:spPr>
          <a:xfrm>
            <a:off x="0" y="0"/>
            <a:ext cx="-11796840" cy="-11796840"/>
          </a:xfrm>
          <a:prstGeom prst="rect">
            <a:avLst/>
          </a:prstGeom>
        </p:spPr>
        <p:txBody>
          <a:bodyPr bIns="45000" lIns="90000" rIns="90000" tIns="45000"/>
          <a:p>
            <a:endParaRPr/>
          </a:p>
        </p:txBody>
      </p:sp>
      <p:sp>
        <p:nvSpPr>
          <p:cNvPr id="267" name="TextShape 2"/>
          <p:cNvSpPr txBox="1"/>
          <p:nvPr/>
        </p:nvSpPr>
        <p:spPr>
          <a:xfrm>
            <a:off x="0" y="0"/>
            <a:ext cx="-11796840" cy="-11796840"/>
          </a:xfrm>
          <a:prstGeom prst="rect">
            <a:avLst/>
          </a:prstGeom>
        </p:spPr>
        <p:txBody>
          <a:bodyPr bIns="45000" lIns="90000" rIns="90000" tIns="45000"/>
          <a:p>
            <a:pPr>
              <a:lnSpc>
                <a:spcPct val="100000"/>
              </a:lnSpc>
            </a:pPr>
            <a:fld id="{30F05843-A3EB-4FE9-B6B0-DA7229C125F0}" type="slidenum">
              <a:rPr lang="fr-FR">
                <a:solidFill>
                  <a:srgbClr val="000000"/>
                </a:solidFill>
                <a:latin typeface="Arial"/>
                <a:ea typeface="+mn-ea"/>
              </a:rPr>
              <a:t>&lt;numéro&gt;</a:t>
            </a:fld>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8" name="PlaceHolder 1"/>
          <p:cNvSpPr>
            <a:spLocks noGrp="1"/>
          </p:cNvSpPr>
          <p:nvPr>
            <p:ph type="body"/>
          </p:nvPr>
        </p:nvSpPr>
        <p:spPr>
          <a:xfrm>
            <a:off x="0" y="0"/>
            <a:ext cx="-11796840" cy="-11796840"/>
          </a:xfrm>
          <a:prstGeom prst="rect">
            <a:avLst/>
          </a:prstGeom>
        </p:spPr>
        <p:txBody>
          <a:bodyPr bIns="45000" lIns="90000" rIns="90000" tIns="45000"/>
          <a:p>
            <a:endParaRPr/>
          </a:p>
        </p:txBody>
      </p:sp>
      <p:sp>
        <p:nvSpPr>
          <p:cNvPr id="239" name="TextShape 2"/>
          <p:cNvSpPr txBox="1"/>
          <p:nvPr/>
        </p:nvSpPr>
        <p:spPr>
          <a:xfrm>
            <a:off x="0" y="0"/>
            <a:ext cx="-11796840" cy="-11796840"/>
          </a:xfrm>
          <a:prstGeom prst="rect">
            <a:avLst/>
          </a:prstGeom>
        </p:spPr>
        <p:txBody>
          <a:bodyPr bIns="45000" lIns="90000" rIns="90000" tIns="45000"/>
          <a:p>
            <a:pPr>
              <a:lnSpc>
                <a:spcPct val="100000"/>
              </a:lnSpc>
            </a:pPr>
            <a:fld id="{95F1E862-43A1-4CAF-A722-F5890D0B2590}" type="slidenum">
              <a:rPr lang="fr-FR">
                <a:solidFill>
                  <a:srgbClr val="000000"/>
                </a:solidFill>
                <a:latin typeface="Arial"/>
                <a:ea typeface="+mn-ea"/>
              </a:rPr>
              <a:t>&lt;numéro&gt;</a:t>
            </a:fld>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0" name="PlaceHolder 1"/>
          <p:cNvSpPr>
            <a:spLocks noGrp="1"/>
          </p:cNvSpPr>
          <p:nvPr>
            <p:ph type="body"/>
          </p:nvPr>
        </p:nvSpPr>
        <p:spPr>
          <a:xfrm>
            <a:off x="0" y="0"/>
            <a:ext cx="-11796840" cy="-11796840"/>
          </a:xfrm>
          <a:prstGeom prst="rect">
            <a:avLst/>
          </a:prstGeom>
        </p:spPr>
        <p:txBody>
          <a:bodyPr bIns="45000" lIns="90000" rIns="90000" tIns="45000"/>
          <a:p>
            <a:endParaRPr/>
          </a:p>
        </p:txBody>
      </p:sp>
      <p:sp>
        <p:nvSpPr>
          <p:cNvPr id="241" name="TextShape 2"/>
          <p:cNvSpPr txBox="1"/>
          <p:nvPr/>
        </p:nvSpPr>
        <p:spPr>
          <a:xfrm>
            <a:off x="0" y="0"/>
            <a:ext cx="-11796840" cy="-11796840"/>
          </a:xfrm>
          <a:prstGeom prst="rect">
            <a:avLst/>
          </a:prstGeom>
        </p:spPr>
        <p:txBody>
          <a:bodyPr bIns="45000" lIns="90000" rIns="90000" tIns="45000"/>
          <a:p>
            <a:pPr>
              <a:lnSpc>
                <a:spcPct val="100000"/>
              </a:lnSpc>
            </a:pPr>
            <a:fld id="{1CD0D987-BAE4-48B7-9366-88631E97177B}" type="slidenum">
              <a:rPr lang="fr-FR">
                <a:solidFill>
                  <a:srgbClr val="000000"/>
                </a:solidFill>
                <a:latin typeface="Arial"/>
                <a:ea typeface="+mn-ea"/>
              </a:rPr>
              <a:t>&lt;numéro&gt;</a:t>
            </a:fld>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2" name="PlaceHolder 1"/>
          <p:cNvSpPr>
            <a:spLocks noGrp="1"/>
          </p:cNvSpPr>
          <p:nvPr>
            <p:ph type="body"/>
          </p:nvPr>
        </p:nvSpPr>
        <p:spPr>
          <a:xfrm>
            <a:off x="0" y="0"/>
            <a:ext cx="-11796840" cy="-11796840"/>
          </a:xfrm>
          <a:prstGeom prst="rect">
            <a:avLst/>
          </a:prstGeom>
        </p:spPr>
        <p:txBody>
          <a:bodyPr bIns="45000" lIns="90000" rIns="90000" tIns="45000"/>
          <a:p>
            <a:endParaRPr/>
          </a:p>
        </p:txBody>
      </p:sp>
      <p:sp>
        <p:nvSpPr>
          <p:cNvPr id="243" name="TextShape 2"/>
          <p:cNvSpPr txBox="1"/>
          <p:nvPr/>
        </p:nvSpPr>
        <p:spPr>
          <a:xfrm>
            <a:off x="0" y="0"/>
            <a:ext cx="-11796840" cy="-11796840"/>
          </a:xfrm>
          <a:prstGeom prst="rect">
            <a:avLst/>
          </a:prstGeom>
        </p:spPr>
        <p:txBody>
          <a:bodyPr bIns="45000" lIns="90000" rIns="90000" tIns="45000"/>
          <a:p>
            <a:pPr>
              <a:lnSpc>
                <a:spcPct val="100000"/>
              </a:lnSpc>
            </a:pPr>
            <a:fld id="{9423E2C3-E25B-43AB-8685-38242842F77B}" type="slidenum">
              <a:rPr lang="fr-FR">
                <a:solidFill>
                  <a:srgbClr val="000000"/>
                </a:solidFill>
                <a:latin typeface="Arial"/>
                <a:ea typeface="+mn-ea"/>
              </a:rPr>
              <a:t>&lt;numéro&gt;</a:t>
            </a:fld>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4" name="PlaceHolder 1"/>
          <p:cNvSpPr>
            <a:spLocks noGrp="1"/>
          </p:cNvSpPr>
          <p:nvPr>
            <p:ph type="body"/>
          </p:nvPr>
        </p:nvSpPr>
        <p:spPr>
          <a:xfrm>
            <a:off x="0" y="0"/>
            <a:ext cx="-11796840" cy="-11796840"/>
          </a:xfrm>
          <a:prstGeom prst="rect">
            <a:avLst/>
          </a:prstGeom>
        </p:spPr>
        <p:txBody>
          <a:bodyPr bIns="45000" lIns="90000" rIns="90000" tIns="45000"/>
          <a:p>
            <a:endParaRPr/>
          </a:p>
        </p:txBody>
      </p:sp>
      <p:sp>
        <p:nvSpPr>
          <p:cNvPr id="245" name="TextShape 2"/>
          <p:cNvSpPr txBox="1"/>
          <p:nvPr/>
        </p:nvSpPr>
        <p:spPr>
          <a:xfrm>
            <a:off x="0" y="0"/>
            <a:ext cx="-11796840" cy="-11796840"/>
          </a:xfrm>
          <a:prstGeom prst="rect">
            <a:avLst/>
          </a:prstGeom>
        </p:spPr>
        <p:txBody>
          <a:bodyPr bIns="45000" lIns="90000" rIns="90000" tIns="45000"/>
          <a:p>
            <a:pPr>
              <a:lnSpc>
                <a:spcPct val="100000"/>
              </a:lnSpc>
            </a:pPr>
            <a:fld id="{FAD55753-A5D0-4BC3-AA20-2BBE604255DD}" type="slidenum">
              <a:rPr lang="fr-FR" sz="1200">
                <a:solidFill>
                  <a:srgbClr val="000000"/>
                </a:solidFill>
                <a:latin typeface="Arial"/>
                <a:ea typeface="+mn-ea"/>
              </a:rPr>
              <a:t>&lt;numéro&gt;</a:t>
            </a:fld>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6" name="PlaceHolder 1"/>
          <p:cNvSpPr>
            <a:spLocks noGrp="1"/>
          </p:cNvSpPr>
          <p:nvPr>
            <p:ph type="body"/>
          </p:nvPr>
        </p:nvSpPr>
        <p:spPr>
          <a:xfrm>
            <a:off x="0" y="0"/>
            <a:ext cx="-11796840" cy="-11796840"/>
          </a:xfrm>
          <a:prstGeom prst="rect">
            <a:avLst/>
          </a:prstGeom>
        </p:spPr>
        <p:txBody>
          <a:bodyPr bIns="45000" lIns="90000" rIns="90000" tIns="45000"/>
          <a:p>
            <a:endParaRPr/>
          </a:p>
        </p:txBody>
      </p:sp>
      <p:sp>
        <p:nvSpPr>
          <p:cNvPr id="247" name="TextShape 2"/>
          <p:cNvSpPr txBox="1"/>
          <p:nvPr/>
        </p:nvSpPr>
        <p:spPr>
          <a:xfrm>
            <a:off x="0" y="0"/>
            <a:ext cx="-11796840" cy="-11796840"/>
          </a:xfrm>
          <a:prstGeom prst="rect">
            <a:avLst/>
          </a:prstGeom>
        </p:spPr>
        <p:txBody>
          <a:bodyPr bIns="45000" lIns="90000" rIns="90000" tIns="45000"/>
          <a:p>
            <a:pPr>
              <a:lnSpc>
                <a:spcPct val="100000"/>
              </a:lnSpc>
            </a:pPr>
            <a:fld id="{89F7C705-D992-486E-AC06-1B70DDC1C564}" type="slidenum">
              <a:rPr lang="fr-FR" sz="1200">
                <a:solidFill>
                  <a:srgbClr val="000000"/>
                </a:solidFill>
                <a:latin typeface="Arial"/>
                <a:ea typeface="+mn-ea"/>
              </a:rPr>
              <a:t>&lt;numéro&gt;</a:t>
            </a:fld>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48" name="PlaceHolder 1"/>
          <p:cNvSpPr>
            <a:spLocks noGrp="1"/>
          </p:cNvSpPr>
          <p:nvPr>
            <p:ph type="body"/>
          </p:nvPr>
        </p:nvSpPr>
        <p:spPr>
          <a:xfrm>
            <a:off x="0" y="0"/>
            <a:ext cx="-11796840" cy="-11796840"/>
          </a:xfrm>
          <a:prstGeom prst="rect">
            <a:avLst/>
          </a:prstGeom>
        </p:spPr>
        <p:txBody>
          <a:bodyPr bIns="45000" lIns="90000" rIns="90000" tIns="45000"/>
          <a:p>
            <a:pPr>
              <a:lnSpc>
                <a:spcPct val="90000"/>
              </a:lnSpc>
            </a:pPr>
            <a:r>
              <a:rPr b="1" lang="fr-FR" sz="3600"/>
              <a:t>Juillet :</a:t>
            </a:r>
            <a:endParaRPr/>
          </a:p>
          <a:p>
            <a:pPr>
              <a:lnSpc>
                <a:spcPct val="90000"/>
              </a:lnSpc>
            </a:pPr>
            <a:r>
              <a:rPr lang="fr-FR" sz="3600">
                <a:solidFill>
                  <a:srgbClr val="522e91"/>
                </a:solidFill>
              </a:rPr>
              <a:t>Séjours longs : 4 580 (+ 1,7%)</a:t>
            </a:r>
            <a:endParaRPr/>
          </a:p>
          <a:p>
            <a:pPr>
              <a:lnSpc>
                <a:spcPct val="90000"/>
              </a:lnSpc>
            </a:pPr>
            <a:r>
              <a:rPr lang="fr-FR" sz="3600">
                <a:solidFill>
                  <a:srgbClr val="522e91"/>
                </a:solidFill>
              </a:rPr>
              <a:t>Séjours de proximité : 691 (- 4,3%)</a:t>
            </a:r>
            <a:r>
              <a:rPr b="1" lang="fr-FR" sz="3600">
                <a:solidFill>
                  <a:srgbClr val="522e91"/>
                </a:solidFill>
              </a:rPr>
              <a:t>
</a:t>
            </a:r>
            <a:endParaRPr/>
          </a:p>
          <a:p>
            <a:pPr>
              <a:lnSpc>
                <a:spcPct val="90000"/>
              </a:lnSpc>
            </a:pPr>
            <a:r>
              <a:rPr b="1" lang="fr-FR" sz="3600">
                <a:solidFill>
                  <a:srgbClr val="522e91"/>
                </a:solidFill>
              </a:rPr>
              <a:t> </a:t>
            </a:r>
            <a:r>
              <a:rPr b="1" lang="fr-FR" sz="3600">
                <a:solidFill>
                  <a:srgbClr val="522e91"/>
                </a:solidFill>
              </a:rPr>
              <a:t>Août :</a:t>
            </a:r>
            <a:endParaRPr/>
          </a:p>
          <a:p>
            <a:pPr>
              <a:lnSpc>
                <a:spcPct val="90000"/>
              </a:lnSpc>
            </a:pPr>
            <a:r>
              <a:rPr lang="fr-FR" sz="3600">
                <a:solidFill>
                  <a:srgbClr val="522e91"/>
                </a:solidFill>
              </a:rPr>
              <a:t>Séjours longs : 2 266 (- 1,9 %)</a:t>
            </a:r>
            <a:endParaRPr/>
          </a:p>
          <a:p>
            <a:pPr>
              <a:lnSpc>
                <a:spcPct val="90000"/>
              </a:lnSpc>
            </a:pPr>
            <a:r>
              <a:rPr lang="fr-FR" sz="3600">
                <a:solidFill>
                  <a:srgbClr val="522e91"/>
                </a:solidFill>
              </a:rPr>
              <a:t>Séjours de proximité : 287 (- 13 %)</a:t>
            </a:r>
            <a:endParaRPr/>
          </a:p>
          <a:p>
            <a:pPr>
              <a:lnSpc>
                <a:spcPct val="100000"/>
              </a:lnSpc>
            </a:pPr>
            <a:endParaRPr/>
          </a:p>
        </p:txBody>
      </p:sp>
      <p:sp>
        <p:nvSpPr>
          <p:cNvPr id="249" name="TextShape 2"/>
          <p:cNvSpPr txBox="1"/>
          <p:nvPr/>
        </p:nvSpPr>
        <p:spPr>
          <a:xfrm>
            <a:off x="0" y="0"/>
            <a:ext cx="-11796840" cy="-11796840"/>
          </a:xfrm>
          <a:prstGeom prst="rect">
            <a:avLst/>
          </a:prstGeom>
        </p:spPr>
        <p:txBody>
          <a:bodyPr bIns="45000" lIns="90000" rIns="90000" tIns="45000"/>
          <a:p>
            <a:pPr>
              <a:lnSpc>
                <a:spcPct val="100000"/>
              </a:lnSpc>
            </a:pPr>
            <a:fld id="{42A9608A-12D8-4DAF-AE7C-8615CCC52AD6}" type="slidenum">
              <a:rPr lang="fr-FR" sz="1200">
                <a:solidFill>
                  <a:srgbClr val="000000"/>
                </a:solidFill>
                <a:latin typeface="Arial"/>
                <a:ea typeface="+mn-ea"/>
              </a:rPr>
              <a:t>&lt;numéro&gt;</a:t>
            </a:fld>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0" name="PlaceHolder 1"/>
          <p:cNvSpPr>
            <a:spLocks noGrp="1"/>
          </p:cNvSpPr>
          <p:nvPr>
            <p:ph type="body"/>
          </p:nvPr>
        </p:nvSpPr>
        <p:spPr>
          <a:xfrm>
            <a:off x="0" y="0"/>
            <a:ext cx="-11796840" cy="-11796840"/>
          </a:xfrm>
          <a:prstGeom prst="rect">
            <a:avLst/>
          </a:prstGeom>
        </p:spPr>
        <p:txBody>
          <a:bodyPr bIns="45000" lIns="90000" rIns="90000" tIns="45000"/>
          <a:p>
            <a:endParaRPr/>
          </a:p>
        </p:txBody>
      </p:sp>
      <p:sp>
        <p:nvSpPr>
          <p:cNvPr id="251" name="TextShape 2"/>
          <p:cNvSpPr txBox="1"/>
          <p:nvPr/>
        </p:nvSpPr>
        <p:spPr>
          <a:xfrm>
            <a:off x="0" y="0"/>
            <a:ext cx="-11796840" cy="-11796840"/>
          </a:xfrm>
          <a:prstGeom prst="rect">
            <a:avLst/>
          </a:prstGeom>
        </p:spPr>
        <p:txBody>
          <a:bodyPr bIns="45000" lIns="90000" rIns="90000" tIns="45000"/>
          <a:p>
            <a:pPr>
              <a:lnSpc>
                <a:spcPct val="100000"/>
              </a:lnSpc>
            </a:pPr>
            <a:fld id="{F8384010-D081-4328-BCCE-09D63F590BD4}" type="slidenum">
              <a:rPr lang="fr-FR" sz="1200">
                <a:solidFill>
                  <a:srgbClr val="000000"/>
                </a:solidFill>
                <a:latin typeface="Arial"/>
                <a:ea typeface="+mn-ea"/>
              </a:rPr>
              <a:t>&lt;numéro&gt;</a:t>
            </a:fld>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51"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52"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54"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55"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56"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57"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59"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60"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67"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68"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70"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72"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73"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74"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75" name="PlaceHolder 1"/>
          <p:cNvSpPr>
            <a:spLocks noGrp="1"/>
          </p:cNvSpPr>
          <p:nvPr>
            <p:ph type="subTitle"/>
          </p:nvPr>
        </p:nvSpPr>
        <p:spPr>
          <a:xfrm>
            <a:off x="539640" y="5085360"/>
            <a:ext cx="8132040" cy="49644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77"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78"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79"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29"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30"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81"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82"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83"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85"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86"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87"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89"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90"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92"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93"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94"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95"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97"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98"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106"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107"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109"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111"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112"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13"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32"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14" name="PlaceHolder 1"/>
          <p:cNvSpPr>
            <a:spLocks noGrp="1"/>
          </p:cNvSpPr>
          <p:nvPr>
            <p:ph type="subTitle"/>
          </p:nvPr>
        </p:nvSpPr>
        <p:spPr>
          <a:xfrm>
            <a:off x="539640" y="5085360"/>
            <a:ext cx="8132040" cy="496440"/>
          </a:xfrm>
          <a:prstGeom prst="rect">
            <a:avLst/>
          </a:prstGeom>
        </p:spPr>
        <p:txBody>
          <a:bodyPr anchor="ctr" bIns="0" lIns="0" rIns="0" tIns="0" wrap="none"/>
          <a:p>
            <a:pPr algn="ctr"/>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15"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116"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17"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118"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120"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121"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22"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124"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25"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26"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128"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129"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131"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32"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33"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134"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136"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37"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34"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35"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36"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37" name="PlaceHolder 1"/>
          <p:cNvSpPr>
            <a:spLocks noGrp="1"/>
          </p:cNvSpPr>
          <p:nvPr>
            <p:ph type="subTitle"/>
          </p:nvPr>
        </p:nvSpPr>
        <p:spPr>
          <a:xfrm>
            <a:off x="539640" y="5085360"/>
            <a:ext cx="8132040" cy="49644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39"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40"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41"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43"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44"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45"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539640" y="5085360"/>
            <a:ext cx="8132040" cy="677880"/>
          </a:xfrm>
          <a:prstGeom prst="rect">
            <a:avLst/>
          </a:prstGeom>
        </p:spPr>
        <p:txBody>
          <a:bodyPr anchor="ctr" bIns="0" lIns="0" rIns="0" tIns="0" wrap="none"/>
          <a:p>
            <a:endParaRPr/>
          </a:p>
        </p:txBody>
      </p:sp>
      <p:sp>
        <p:nvSpPr>
          <p:cNvPr id="47"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48"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49"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png"/><Relationship Id="rId14" Type="http://schemas.openxmlformats.org/officeDocument/2006/relationships/image" Target="../media/image13.png"/><Relationship Id="rId15" Type="http://schemas.openxmlformats.org/officeDocument/2006/relationships/image" Target="../media/image14.png"/><Relationship Id="rId16" Type="http://schemas.openxmlformats.org/officeDocument/2006/relationships/image" Target="../media/image15.png"/><Relationship Id="rId17" Type="http://schemas.openxmlformats.org/officeDocument/2006/relationships/image" Target="../media/image16.png"/><Relationship Id="rId18" Type="http://schemas.openxmlformats.org/officeDocument/2006/relationships/image" Target="../media/image17.png"/><Relationship Id="rId19" Type="http://schemas.openxmlformats.org/officeDocument/2006/relationships/image" Target="../media/image18.png"/><Relationship Id="rId20" Type="http://schemas.openxmlformats.org/officeDocument/2006/relationships/image" Target="../media/image19.png"/><Relationship Id="rId21" Type="http://schemas.openxmlformats.org/officeDocument/2006/relationships/image" Target="../media/image20.png"/><Relationship Id="rId22" Type="http://schemas.openxmlformats.org/officeDocument/2006/relationships/image" Target="../media/image21.png"/><Relationship Id="rId23" Type="http://schemas.openxmlformats.org/officeDocument/2006/relationships/image" Target="../media/image22.png"/><Relationship Id="rId24" Type="http://schemas.openxmlformats.org/officeDocument/2006/relationships/image" Target="../media/image23.png"/><Relationship Id="rId25" Type="http://schemas.openxmlformats.org/officeDocument/2006/relationships/slideLayout" Target="../slideLayouts/slideLayout1.xml"/><Relationship Id="rId26" Type="http://schemas.openxmlformats.org/officeDocument/2006/relationships/slideLayout" Target="../slideLayouts/slideLayout2.xml"/><Relationship Id="rId27" Type="http://schemas.openxmlformats.org/officeDocument/2006/relationships/slideLayout" Target="../slideLayouts/slideLayout3.xml"/><Relationship Id="rId28" Type="http://schemas.openxmlformats.org/officeDocument/2006/relationships/slideLayout" Target="../slideLayouts/slideLayout4.xml"/><Relationship Id="rId29" Type="http://schemas.openxmlformats.org/officeDocument/2006/relationships/slideLayout" Target="../slideLayouts/slideLayout5.xml"/><Relationship Id="rId30" Type="http://schemas.openxmlformats.org/officeDocument/2006/relationships/slideLayout" Target="../slideLayouts/slideLayout6.xml"/><Relationship Id="rId31" Type="http://schemas.openxmlformats.org/officeDocument/2006/relationships/slideLayout" Target="../slideLayouts/slideLayout7.xml"/><Relationship Id="rId32" Type="http://schemas.openxmlformats.org/officeDocument/2006/relationships/slideLayout" Target="../slideLayouts/slideLayout8.xml"/><Relationship Id="rId33" Type="http://schemas.openxmlformats.org/officeDocument/2006/relationships/slideLayout" Target="../slideLayouts/slideLayout9.xml"/><Relationship Id="rId34" Type="http://schemas.openxmlformats.org/officeDocument/2006/relationships/slideLayout" Target="../slideLayouts/slideLayout10.xml"/><Relationship Id="rId35" Type="http://schemas.openxmlformats.org/officeDocument/2006/relationships/slideLayout" Target="../slideLayouts/slideLayout11.xml"/><Relationship Id="rId36"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4.jpe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 Id="rId9" Type="http://schemas.openxmlformats.org/officeDocument/2006/relationships/slideLayout" Target="../slideLayouts/slideLayout17.xml"/><Relationship Id="rId10" Type="http://schemas.openxmlformats.org/officeDocument/2006/relationships/slideLayout" Target="../slideLayouts/slideLayout18.xml"/><Relationship Id="rId11" Type="http://schemas.openxmlformats.org/officeDocument/2006/relationships/slideLayout" Target="../slideLayouts/slideLayout19.xml"/><Relationship Id="rId12" Type="http://schemas.openxmlformats.org/officeDocument/2006/relationships/slideLayout" Target="../slideLayouts/slideLayout20.xml"/><Relationship Id="rId13" Type="http://schemas.openxmlformats.org/officeDocument/2006/relationships/slideLayout" Target="../slideLayouts/slideLayout21.xml"/><Relationship Id="rId14" Type="http://schemas.openxmlformats.org/officeDocument/2006/relationships/slideLayout" Target="../slideLayouts/slideLayout22.xml"/><Relationship Id="rId15" Type="http://schemas.openxmlformats.org/officeDocument/2006/relationships/slideLayout" Target="../slideLayouts/slideLayout23.xml"/><Relationship Id="rId16"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27.jpeg"/><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slideLayout" Target="../slideLayouts/slideLayout25.xml"/><Relationship Id="rId6" Type="http://schemas.openxmlformats.org/officeDocument/2006/relationships/slideLayout" Target="../slideLayouts/slideLayout26.xml"/><Relationship Id="rId7" Type="http://schemas.openxmlformats.org/officeDocument/2006/relationships/slideLayout" Target="../slideLayouts/slideLayout27.xml"/><Relationship Id="rId8" Type="http://schemas.openxmlformats.org/officeDocument/2006/relationships/slideLayout" Target="../slideLayouts/slideLayout28.xml"/><Relationship Id="rId9" Type="http://schemas.openxmlformats.org/officeDocument/2006/relationships/slideLayout" Target="../slideLayouts/slideLayout29.xml"/><Relationship Id="rId10" Type="http://schemas.openxmlformats.org/officeDocument/2006/relationships/slideLayout" Target="../slideLayouts/slideLayout30.xml"/><Relationship Id="rId11" Type="http://schemas.openxmlformats.org/officeDocument/2006/relationships/slideLayout" Target="../slideLayouts/slideLayout31.xml"/><Relationship Id="rId12" Type="http://schemas.openxmlformats.org/officeDocument/2006/relationships/slideLayout" Target="../slideLayouts/slideLayout32.xml"/><Relationship Id="rId13" Type="http://schemas.openxmlformats.org/officeDocument/2006/relationships/slideLayout" Target="../slideLayouts/slideLayout33.xml"/><Relationship Id="rId14" Type="http://schemas.openxmlformats.org/officeDocument/2006/relationships/slideLayout" Target="../slideLayouts/slideLayout34.xml"/><Relationship Id="rId15" Type="http://schemas.openxmlformats.org/officeDocument/2006/relationships/slideLayout" Target="../slideLayouts/slideLayout35.xml"/><Relationship Id="rId16"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blipFill>
          <a:blip r:embed="rId2"/>
        </a:blipFill>
      </p:bgPr>
    </p:bg>
    <p:spTree>
      <p:nvGrpSpPr>
        <p:cNvPr id="1" name=""/>
        <p:cNvGrpSpPr/>
        <p:nvPr/>
      </p:nvGrpSpPr>
      <p:grpSpPr>
        <a:xfrm>
          <a:off x="0" y="0"/>
          <a:ext cx="0" cy="0"/>
          <a:chOff x="0" y="0"/>
          <a:chExt cx="0" cy="0"/>
        </a:xfrm>
      </p:grpSpPr>
      <p:sp>
        <p:nvSpPr>
          <p:cNvPr id="0" name="CustomShape 1"/>
          <p:cNvSpPr/>
          <p:nvPr/>
        </p:nvSpPr>
        <p:spPr>
          <a:xfrm>
            <a:off x="611280" y="6381720"/>
            <a:ext cx="8532360" cy="475920"/>
          </a:xfrm>
          <a:prstGeom prst="rect">
            <a:avLst/>
          </a:prstGeom>
          <a:solidFill>
            <a:srgbClr val="522e91"/>
          </a:solidFill>
        </p:spPr>
      </p:sp>
      <p:sp>
        <p:nvSpPr>
          <p:cNvPr id="1" name="CustomShape 2"/>
          <p:cNvSpPr/>
          <p:nvPr/>
        </p:nvSpPr>
        <p:spPr>
          <a:xfrm>
            <a:off x="534960" y="6469200"/>
            <a:ext cx="1444320" cy="257760"/>
          </a:xfrm>
          <a:prstGeom prst="rect">
            <a:avLst/>
          </a:prstGeom>
        </p:spPr>
        <p:txBody>
          <a:bodyPr bIns="45000" lIns="90000" rIns="90000" tIns="45000"/>
          <a:p>
            <a:pPr>
              <a:lnSpc>
                <a:spcPct val="100000"/>
              </a:lnSpc>
            </a:pPr>
            <a:r>
              <a:rPr lang="fr-FR" sz="1100">
                <a:solidFill>
                  <a:srgbClr val="ffffff"/>
                </a:solidFill>
                <a:latin typeface="Calibri"/>
              </a:rPr>
              <a:t>www.epafvacances.fr</a:t>
            </a:r>
            <a:endParaRPr/>
          </a:p>
        </p:txBody>
      </p:sp>
      <p:pic>
        <p:nvPicPr>
          <p:cNvPr descr="" id="2" name="Image 2"/>
          <p:cNvPicPr/>
          <p:nvPr/>
        </p:nvPicPr>
        <p:blipFill>
          <a:blip r:embed="rId3"/>
          <a:stretch>
            <a:fillRect/>
          </a:stretch>
        </p:blipFill>
        <p:spPr>
          <a:xfrm>
            <a:off x="3240000" y="6502320"/>
            <a:ext cx="2663640" cy="228240"/>
          </a:xfrm>
          <a:prstGeom prst="rect">
            <a:avLst/>
          </a:prstGeom>
        </p:spPr>
      </p:pic>
      <p:pic>
        <p:nvPicPr>
          <p:cNvPr descr="" id="3" name="Image 3"/>
          <p:cNvPicPr/>
          <p:nvPr/>
        </p:nvPicPr>
        <p:blipFill>
          <a:blip r:embed="rId4"/>
          <a:stretch>
            <a:fillRect/>
          </a:stretch>
        </p:blipFill>
        <p:spPr>
          <a:xfrm>
            <a:off x="7885080" y="6434280"/>
            <a:ext cx="1079280" cy="364680"/>
          </a:xfrm>
          <a:prstGeom prst="rect">
            <a:avLst/>
          </a:prstGeom>
        </p:spPr>
      </p:pic>
      <p:sp>
        <p:nvSpPr>
          <p:cNvPr id="4" name="CustomShape 3"/>
          <p:cNvSpPr/>
          <p:nvPr/>
        </p:nvSpPr>
        <p:spPr>
          <a:xfrm>
            <a:off x="0" y="4797360"/>
            <a:ext cx="9146880" cy="2058480"/>
          </a:xfrm>
          <a:prstGeom prst="rect">
            <a:avLst/>
          </a:prstGeom>
          <a:solidFill>
            <a:srgbClr val="ad208e"/>
          </a:solidFill>
        </p:spPr>
      </p:sp>
      <p:sp>
        <p:nvSpPr>
          <p:cNvPr id="5" name="CustomShape 4"/>
          <p:cNvSpPr/>
          <p:nvPr/>
        </p:nvSpPr>
        <p:spPr>
          <a:xfrm>
            <a:off x="0" y="0"/>
            <a:ext cx="9143640" cy="4843080"/>
          </a:xfrm>
          <a:prstGeom prst="rect">
            <a:avLst/>
          </a:prstGeom>
          <a:solidFill>
            <a:srgbClr val="522e91"/>
          </a:solidFill>
        </p:spPr>
      </p:sp>
      <p:sp>
        <p:nvSpPr>
          <p:cNvPr id="6" name="CustomShape 5"/>
          <p:cNvSpPr/>
          <p:nvPr/>
        </p:nvSpPr>
        <p:spPr>
          <a:xfrm>
            <a:off x="-17640" y="4791240"/>
            <a:ext cx="9161280" cy="52200"/>
          </a:xfrm>
          <a:prstGeom prst="rect">
            <a:avLst/>
          </a:prstGeom>
          <a:solidFill>
            <a:srgbClr val="ffffff"/>
          </a:solidFill>
        </p:spPr>
      </p:sp>
      <p:pic>
        <p:nvPicPr>
          <p:cNvPr descr="" id="7" name="Image 11"/>
          <p:cNvPicPr/>
          <p:nvPr/>
        </p:nvPicPr>
        <p:blipFill>
          <a:blip r:embed="rId5"/>
          <a:stretch>
            <a:fillRect/>
          </a:stretch>
        </p:blipFill>
        <p:spPr>
          <a:xfrm>
            <a:off x="3276720" y="549360"/>
            <a:ext cx="2663640" cy="3744720"/>
          </a:xfrm>
          <a:prstGeom prst="rect">
            <a:avLst/>
          </a:prstGeom>
        </p:spPr>
      </p:pic>
      <p:pic>
        <p:nvPicPr>
          <p:cNvPr descr="" id="8" name="Image 11"/>
          <p:cNvPicPr/>
          <p:nvPr/>
        </p:nvPicPr>
        <p:blipFill>
          <a:blip r:embed="rId6"/>
          <a:stretch>
            <a:fillRect/>
          </a:stretch>
        </p:blipFill>
        <p:spPr>
          <a:xfrm>
            <a:off x="6046920" y="3843360"/>
            <a:ext cx="639360" cy="499680"/>
          </a:xfrm>
          <a:prstGeom prst="rect">
            <a:avLst/>
          </a:prstGeom>
        </p:spPr>
      </p:pic>
      <p:pic>
        <p:nvPicPr>
          <p:cNvPr descr="" id="9" name="Image 12"/>
          <p:cNvPicPr/>
          <p:nvPr/>
        </p:nvPicPr>
        <p:blipFill>
          <a:blip r:embed="rId7"/>
          <a:stretch>
            <a:fillRect/>
          </a:stretch>
        </p:blipFill>
        <p:spPr>
          <a:xfrm>
            <a:off x="6861240" y="615960"/>
            <a:ext cx="639360" cy="499680"/>
          </a:xfrm>
          <a:prstGeom prst="rect">
            <a:avLst/>
          </a:prstGeom>
        </p:spPr>
      </p:pic>
      <p:pic>
        <p:nvPicPr>
          <p:cNvPr descr="" id="10" name="Image 13"/>
          <p:cNvPicPr/>
          <p:nvPr/>
        </p:nvPicPr>
        <p:blipFill>
          <a:blip r:embed="rId8"/>
          <a:stretch>
            <a:fillRect/>
          </a:stretch>
        </p:blipFill>
        <p:spPr>
          <a:xfrm>
            <a:off x="7812000" y="2421000"/>
            <a:ext cx="639360" cy="499680"/>
          </a:xfrm>
          <a:prstGeom prst="rect">
            <a:avLst/>
          </a:prstGeom>
        </p:spPr>
      </p:pic>
      <p:pic>
        <p:nvPicPr>
          <p:cNvPr descr="" id="11" name="Image 14"/>
          <p:cNvPicPr/>
          <p:nvPr/>
        </p:nvPicPr>
        <p:blipFill>
          <a:blip r:embed="rId9"/>
          <a:stretch>
            <a:fillRect/>
          </a:stretch>
        </p:blipFill>
        <p:spPr>
          <a:xfrm>
            <a:off x="349200" y="2441520"/>
            <a:ext cx="639360" cy="499680"/>
          </a:xfrm>
          <a:prstGeom prst="rect">
            <a:avLst/>
          </a:prstGeom>
        </p:spPr>
      </p:pic>
      <p:pic>
        <p:nvPicPr>
          <p:cNvPr descr="" id="12" name="Image 15"/>
          <p:cNvPicPr/>
          <p:nvPr/>
        </p:nvPicPr>
        <p:blipFill>
          <a:blip r:embed="rId10"/>
          <a:stretch>
            <a:fillRect/>
          </a:stretch>
        </p:blipFill>
        <p:spPr>
          <a:xfrm>
            <a:off x="366840" y="299880"/>
            <a:ext cx="639360" cy="498240"/>
          </a:xfrm>
          <a:prstGeom prst="rect">
            <a:avLst/>
          </a:prstGeom>
        </p:spPr>
      </p:pic>
      <p:pic>
        <p:nvPicPr>
          <p:cNvPr descr="" id="13" name="Image 16"/>
          <p:cNvPicPr/>
          <p:nvPr/>
        </p:nvPicPr>
        <p:blipFill>
          <a:blip r:embed="rId11"/>
          <a:stretch>
            <a:fillRect/>
          </a:stretch>
        </p:blipFill>
        <p:spPr>
          <a:xfrm>
            <a:off x="1212840" y="1487520"/>
            <a:ext cx="639360" cy="499680"/>
          </a:xfrm>
          <a:prstGeom prst="rect">
            <a:avLst/>
          </a:prstGeom>
        </p:spPr>
      </p:pic>
      <p:pic>
        <p:nvPicPr>
          <p:cNvPr descr="" id="14" name="Image 17"/>
          <p:cNvPicPr/>
          <p:nvPr/>
        </p:nvPicPr>
        <p:blipFill>
          <a:blip r:embed="rId12"/>
          <a:stretch>
            <a:fillRect/>
          </a:stretch>
        </p:blipFill>
        <p:spPr>
          <a:xfrm>
            <a:off x="1163520" y="3298680"/>
            <a:ext cx="639360" cy="499680"/>
          </a:xfrm>
          <a:prstGeom prst="rect">
            <a:avLst/>
          </a:prstGeom>
        </p:spPr>
      </p:pic>
      <p:pic>
        <p:nvPicPr>
          <p:cNvPr descr="" id="15" name="Image 18"/>
          <p:cNvPicPr/>
          <p:nvPr/>
        </p:nvPicPr>
        <p:blipFill>
          <a:blip r:embed="rId13"/>
          <a:stretch>
            <a:fillRect/>
          </a:stretch>
        </p:blipFill>
        <p:spPr>
          <a:xfrm>
            <a:off x="7435800" y="3417840"/>
            <a:ext cx="639360" cy="499680"/>
          </a:xfrm>
          <a:prstGeom prst="rect">
            <a:avLst/>
          </a:prstGeom>
        </p:spPr>
      </p:pic>
      <p:pic>
        <p:nvPicPr>
          <p:cNvPr descr="" id="16" name="Image 19"/>
          <p:cNvPicPr/>
          <p:nvPr/>
        </p:nvPicPr>
        <p:blipFill>
          <a:blip r:embed="rId14"/>
          <a:stretch>
            <a:fillRect/>
          </a:stretch>
        </p:blipFill>
        <p:spPr>
          <a:xfrm>
            <a:off x="6392880" y="2290680"/>
            <a:ext cx="641160" cy="499680"/>
          </a:xfrm>
          <a:prstGeom prst="rect">
            <a:avLst/>
          </a:prstGeom>
        </p:spPr>
      </p:pic>
      <p:pic>
        <p:nvPicPr>
          <p:cNvPr descr="" id="17" name="Image 20"/>
          <p:cNvPicPr/>
          <p:nvPr/>
        </p:nvPicPr>
        <p:blipFill>
          <a:blip r:embed="rId15"/>
          <a:stretch>
            <a:fillRect/>
          </a:stretch>
        </p:blipFill>
        <p:spPr>
          <a:xfrm>
            <a:off x="1801800" y="465120"/>
            <a:ext cx="639360" cy="499680"/>
          </a:xfrm>
          <a:prstGeom prst="rect">
            <a:avLst/>
          </a:prstGeom>
        </p:spPr>
      </p:pic>
      <p:pic>
        <p:nvPicPr>
          <p:cNvPr descr="" id="18" name="Image 21"/>
          <p:cNvPicPr/>
          <p:nvPr/>
        </p:nvPicPr>
        <p:blipFill>
          <a:blip r:embed="rId16"/>
          <a:stretch>
            <a:fillRect/>
          </a:stretch>
        </p:blipFill>
        <p:spPr>
          <a:xfrm>
            <a:off x="1822320" y="2284560"/>
            <a:ext cx="641160" cy="499680"/>
          </a:xfrm>
          <a:prstGeom prst="rect">
            <a:avLst/>
          </a:prstGeom>
        </p:spPr>
      </p:pic>
      <p:pic>
        <p:nvPicPr>
          <p:cNvPr descr="" id="19" name="Image 22"/>
          <p:cNvPicPr/>
          <p:nvPr/>
        </p:nvPicPr>
        <p:blipFill>
          <a:blip r:embed="rId17"/>
          <a:stretch>
            <a:fillRect/>
          </a:stretch>
        </p:blipFill>
        <p:spPr>
          <a:xfrm>
            <a:off x="2243880" y="4258440"/>
            <a:ext cx="639360" cy="499680"/>
          </a:xfrm>
          <a:prstGeom prst="rect">
            <a:avLst/>
          </a:prstGeom>
        </p:spPr>
      </p:pic>
      <p:pic>
        <p:nvPicPr>
          <p:cNvPr descr="" id="20" name="Image 23"/>
          <p:cNvPicPr/>
          <p:nvPr/>
        </p:nvPicPr>
        <p:blipFill>
          <a:blip r:embed="rId18"/>
          <a:stretch>
            <a:fillRect/>
          </a:stretch>
        </p:blipFill>
        <p:spPr>
          <a:xfrm>
            <a:off x="8237520" y="181080"/>
            <a:ext cx="639360" cy="499680"/>
          </a:xfrm>
          <a:prstGeom prst="rect">
            <a:avLst/>
          </a:prstGeom>
        </p:spPr>
      </p:pic>
      <p:pic>
        <p:nvPicPr>
          <p:cNvPr descr="" id="21" name="Image 24"/>
          <p:cNvPicPr/>
          <p:nvPr/>
        </p:nvPicPr>
        <p:blipFill>
          <a:blip r:embed="rId19"/>
          <a:stretch>
            <a:fillRect/>
          </a:stretch>
        </p:blipFill>
        <p:spPr>
          <a:xfrm>
            <a:off x="8346960" y="4491360"/>
            <a:ext cx="639360" cy="499680"/>
          </a:xfrm>
          <a:prstGeom prst="rect">
            <a:avLst/>
          </a:prstGeom>
        </p:spPr>
      </p:pic>
      <p:pic>
        <p:nvPicPr>
          <p:cNvPr descr="" id="22" name="Image 25"/>
          <p:cNvPicPr/>
          <p:nvPr/>
        </p:nvPicPr>
        <p:blipFill>
          <a:blip r:embed="rId20"/>
          <a:stretch>
            <a:fillRect/>
          </a:stretch>
        </p:blipFill>
        <p:spPr>
          <a:xfrm>
            <a:off x="8051400" y="1186920"/>
            <a:ext cx="639360" cy="499680"/>
          </a:xfrm>
          <a:prstGeom prst="rect">
            <a:avLst/>
          </a:prstGeom>
        </p:spPr>
      </p:pic>
      <p:pic>
        <p:nvPicPr>
          <p:cNvPr descr="" id="23" name="Image 26"/>
          <p:cNvPicPr/>
          <p:nvPr/>
        </p:nvPicPr>
        <p:blipFill>
          <a:blip r:embed="rId21"/>
          <a:stretch>
            <a:fillRect/>
          </a:stretch>
        </p:blipFill>
        <p:spPr>
          <a:xfrm>
            <a:off x="72720" y="4239720"/>
            <a:ext cx="639360" cy="499680"/>
          </a:xfrm>
          <a:prstGeom prst="rect">
            <a:avLst/>
          </a:prstGeom>
        </p:spPr>
      </p:pic>
      <p:pic>
        <p:nvPicPr>
          <p:cNvPr descr="" id="24" name="Image 27"/>
          <p:cNvPicPr/>
          <p:nvPr/>
        </p:nvPicPr>
        <p:blipFill>
          <a:blip r:embed="rId22"/>
          <a:stretch>
            <a:fillRect/>
          </a:stretch>
        </p:blipFill>
        <p:spPr>
          <a:xfrm>
            <a:off x="2778120" y="343080"/>
            <a:ext cx="461520" cy="361440"/>
          </a:xfrm>
          <a:prstGeom prst="rect">
            <a:avLst/>
          </a:prstGeom>
        </p:spPr>
      </p:pic>
      <p:pic>
        <p:nvPicPr>
          <p:cNvPr descr="" id="25" name="Image 28"/>
          <p:cNvPicPr/>
          <p:nvPr/>
        </p:nvPicPr>
        <p:blipFill>
          <a:blip r:embed="rId23"/>
          <a:stretch>
            <a:fillRect/>
          </a:stretch>
        </p:blipFill>
        <p:spPr>
          <a:xfrm>
            <a:off x="4793760" y="-69480"/>
            <a:ext cx="639360" cy="499680"/>
          </a:xfrm>
          <a:prstGeom prst="rect">
            <a:avLst/>
          </a:prstGeom>
        </p:spPr>
      </p:pic>
      <p:pic>
        <p:nvPicPr>
          <p:cNvPr descr="" id="26" name="Image 29"/>
          <p:cNvPicPr/>
          <p:nvPr/>
        </p:nvPicPr>
        <p:blipFill>
          <a:blip r:embed="rId24"/>
          <a:stretch>
            <a:fillRect/>
          </a:stretch>
        </p:blipFill>
        <p:spPr>
          <a:xfrm>
            <a:off x="5942520" y="1783800"/>
            <a:ext cx="639360" cy="498240"/>
          </a:xfrm>
          <a:prstGeom prst="rect">
            <a:avLst/>
          </a:prstGeom>
        </p:spPr>
      </p:pic>
      <p:sp>
        <p:nvSpPr>
          <p:cNvPr id="27" name="PlaceHolder 6"/>
          <p:cNvSpPr>
            <a:spLocks noGrp="1"/>
          </p:cNvSpPr>
          <p:nvPr>
            <p:ph type="title"/>
          </p:nvPr>
        </p:nvSpPr>
        <p:spPr>
          <a:xfrm>
            <a:off x="539640" y="5085360"/>
            <a:ext cx="8132040" cy="677520"/>
          </a:xfrm>
          <a:prstGeom prst="rect">
            <a:avLst/>
          </a:prstGeom>
        </p:spPr>
        <p:txBody>
          <a:bodyPr anchor="ctr"/>
          <a:p>
            <a:pPr>
              <a:lnSpc>
                <a:spcPct val="100000"/>
              </a:lnSpc>
            </a:pPr>
            <a:r>
              <a:rPr lang="fr-FR" sz="4000">
                <a:solidFill>
                  <a:srgbClr val="ffffff"/>
                </a:solidFill>
                <a:latin typeface="Calibri"/>
                <a:ea typeface="Arial Unicode MS"/>
              </a:rPr>
              <a:t>Cliquez pour éditer le format du texte-titreCliquez pour modifier le style du titre</a:t>
            </a:r>
            <a:endParaRPr/>
          </a:p>
        </p:txBody>
      </p:sp>
      <p:sp>
        <p:nvSpPr>
          <p:cNvPr id="28" name="PlaceHolder 7"/>
          <p:cNvSpPr>
            <a:spLocks noGrp="1"/>
          </p:cNvSpPr>
          <p:nvPr>
            <p:ph type="body"/>
          </p:nvPr>
        </p:nvSpPr>
        <p:spPr>
          <a:xfrm>
            <a:off x="457200" y="1604520"/>
            <a:ext cx="8046360" cy="3977280"/>
          </a:xfrm>
          <a:prstGeom prst="rect">
            <a:avLst/>
          </a:prstGeom>
        </p:spPr>
        <p:txBody>
          <a:bodyPr bIns="0" lIns="0" rIns="0" tIns="0" wrap="none"/>
          <a:p>
            <a:pPr>
              <a:buSzPct val="45000"/>
              <a:buFont typeface="StarSymbol"/>
              <a:buChar char=""/>
            </a:pPr>
            <a:r>
              <a:rPr lang="fr-FR"/>
              <a:t>Cliquez pour éditer le format du plan de texte</a:t>
            </a:r>
            <a:endParaRPr/>
          </a:p>
          <a:p>
            <a:pPr lvl="1">
              <a:buSzPct val="75000"/>
              <a:buFont typeface="StarSymbol"/>
              <a:buChar char=""/>
            </a:pPr>
            <a:r>
              <a:rPr lang="fr-FR"/>
              <a:t>Second niveau de plan</a:t>
            </a:r>
            <a:endParaRPr/>
          </a:p>
          <a:p>
            <a:pPr lvl="2">
              <a:buSzPct val="45000"/>
              <a:buFont typeface="StarSymbol"/>
              <a:buChar char=""/>
            </a:pPr>
            <a:r>
              <a:rPr lang="fr-FR"/>
              <a:t>Troisième niveau de plan</a:t>
            </a:r>
            <a:endParaRPr/>
          </a:p>
          <a:p>
            <a:pPr lvl="3">
              <a:buSzPct val="75000"/>
              <a:buFont typeface="StarSymbol"/>
              <a:buChar char=""/>
            </a:pPr>
            <a:r>
              <a:rPr lang="fr-FR"/>
              <a:t>Quatrième niveau de plan</a:t>
            </a:r>
            <a:endParaRPr/>
          </a:p>
          <a:p>
            <a:pPr lvl="4">
              <a:buSzPct val="45000"/>
              <a:buFont typeface="StarSymbol"/>
              <a:buChar char=""/>
            </a:pPr>
            <a:r>
              <a:rPr lang="fr-FR"/>
              <a:t>Cinquième niveau de plan</a:t>
            </a:r>
            <a:endParaRPr/>
          </a:p>
          <a:p>
            <a:pPr lvl="5">
              <a:buSzPct val="45000"/>
              <a:buFont typeface="StarSymbol"/>
              <a:buChar char=""/>
            </a:pPr>
            <a:r>
              <a:rPr lang="fr-FR"/>
              <a:t>Sixième niveau de plan</a:t>
            </a:r>
            <a:endParaRPr/>
          </a:p>
          <a:p>
            <a:pPr lvl="6">
              <a:buSzPct val="45000"/>
              <a:buFont typeface="StarSymbol"/>
              <a:buChar char=""/>
            </a:pPr>
            <a:r>
              <a:rPr lang="fr-FR"/>
              <a:t>Septième niveau de plan</a:t>
            </a:r>
            <a:endParaRPr/>
          </a:p>
        </p:txBody>
      </p:sp>
    </p:spTree>
  </p:cSld>
  <p:clrMap accent1="accent1" accent2="accent2" accent3="accent3" accent4="accent4" accent5="accent5" accent6="accent6" bg1="lt1" bg2="lt2" folHlink="folHlink" hlink="hlink" tx1="dk1" tx2="dk2"/>
  <p:sldLayoutIdLst>
    <p:sldLayoutId id="2147483649" r:id="rId25"/>
    <p:sldLayoutId id="2147483650" r:id="rId26"/>
    <p:sldLayoutId id="2147483651" r:id="rId27"/>
    <p:sldLayoutId id="2147483652" r:id="rId28"/>
    <p:sldLayoutId id="2147483653" r:id="rId29"/>
    <p:sldLayoutId id="2147483654" r:id="rId30"/>
    <p:sldLayoutId id="2147483655" r:id="rId31"/>
    <p:sldLayoutId id="2147483656" r:id="rId32"/>
    <p:sldLayoutId id="2147483657" r:id="rId33"/>
    <p:sldLayoutId id="2147483658" r:id="rId34"/>
    <p:sldLayoutId id="2147483659" r:id="rId35"/>
    <p:sldLayoutId id="2147483660" r:id="rId36"/>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blipFill>
          <a:blip r:embed="rId2"/>
        </a:blipFill>
      </p:bgPr>
    </p:bg>
    <p:spTree>
      <p:nvGrpSpPr>
        <p:cNvPr id="1" name=""/>
        <p:cNvGrpSpPr/>
        <p:nvPr/>
      </p:nvGrpSpPr>
      <p:grpSpPr>
        <a:xfrm>
          <a:off x="0" y="0"/>
          <a:ext cx="0" cy="0"/>
          <a:chOff x="0" y="0"/>
          <a:chExt cx="0" cy="0"/>
        </a:xfrm>
      </p:grpSpPr>
      <p:sp>
        <p:nvSpPr>
          <p:cNvPr id="61" name="CustomShape 1"/>
          <p:cNvSpPr/>
          <p:nvPr/>
        </p:nvSpPr>
        <p:spPr>
          <a:xfrm>
            <a:off x="611280" y="6381720"/>
            <a:ext cx="8532360" cy="475920"/>
          </a:xfrm>
          <a:prstGeom prst="rect">
            <a:avLst/>
          </a:prstGeom>
          <a:solidFill>
            <a:srgbClr val="522e91"/>
          </a:solidFill>
        </p:spPr>
      </p:sp>
      <p:sp>
        <p:nvSpPr>
          <p:cNvPr id="62" name="CustomShape 2"/>
          <p:cNvSpPr/>
          <p:nvPr/>
        </p:nvSpPr>
        <p:spPr>
          <a:xfrm>
            <a:off x="534960" y="6469200"/>
            <a:ext cx="1444320" cy="257760"/>
          </a:xfrm>
          <a:prstGeom prst="rect">
            <a:avLst/>
          </a:prstGeom>
        </p:spPr>
        <p:txBody>
          <a:bodyPr bIns="45000" lIns="90000" rIns="90000" tIns="45000"/>
          <a:p>
            <a:pPr>
              <a:lnSpc>
                <a:spcPct val="100000"/>
              </a:lnSpc>
            </a:pPr>
            <a:r>
              <a:rPr lang="fr-FR" sz="1100">
                <a:solidFill>
                  <a:srgbClr val="ffffff"/>
                </a:solidFill>
                <a:latin typeface="Calibri"/>
              </a:rPr>
              <a:t>www.epafvacances.fr</a:t>
            </a:r>
            <a:endParaRPr/>
          </a:p>
        </p:txBody>
      </p:sp>
      <p:pic>
        <p:nvPicPr>
          <p:cNvPr descr="" id="63" name="Image 2"/>
          <p:cNvPicPr/>
          <p:nvPr/>
        </p:nvPicPr>
        <p:blipFill>
          <a:blip r:embed="rId3"/>
          <a:stretch>
            <a:fillRect/>
          </a:stretch>
        </p:blipFill>
        <p:spPr>
          <a:xfrm>
            <a:off x="3240000" y="6502320"/>
            <a:ext cx="2663640" cy="228240"/>
          </a:xfrm>
          <a:prstGeom prst="rect">
            <a:avLst/>
          </a:prstGeom>
        </p:spPr>
      </p:pic>
      <p:pic>
        <p:nvPicPr>
          <p:cNvPr descr="" id="64" name="Image 3"/>
          <p:cNvPicPr/>
          <p:nvPr/>
        </p:nvPicPr>
        <p:blipFill>
          <a:blip r:embed="rId4"/>
          <a:stretch>
            <a:fillRect/>
          </a:stretch>
        </p:blipFill>
        <p:spPr>
          <a:xfrm>
            <a:off x="7885080" y="6434280"/>
            <a:ext cx="1079280" cy="364680"/>
          </a:xfrm>
          <a:prstGeom prst="rect">
            <a:avLst/>
          </a:prstGeom>
        </p:spPr>
      </p:pic>
      <p:sp>
        <p:nvSpPr>
          <p:cNvPr id="65" name="PlaceHolder 3"/>
          <p:cNvSpPr>
            <a:spLocks noGrp="1"/>
          </p:cNvSpPr>
          <p:nvPr>
            <p:ph type="title"/>
          </p:nvPr>
        </p:nvSpPr>
        <p:spPr>
          <a:xfrm>
            <a:off x="251640" y="130680"/>
            <a:ext cx="8686440" cy="705600"/>
          </a:xfrm>
          <a:prstGeom prst="rect">
            <a:avLst/>
          </a:prstGeom>
        </p:spPr>
        <p:txBody>
          <a:bodyPr anchor="ctr"/>
          <a:p>
            <a:pPr>
              <a:lnSpc>
                <a:spcPct val="100000"/>
              </a:lnSpc>
            </a:pPr>
            <a:r>
              <a:rPr lang="fr-FR" sz="4400">
                <a:solidFill>
                  <a:srgbClr val="ffffff"/>
                </a:solidFill>
                <a:latin typeface="Calibri"/>
                <a:ea typeface="Arial Unicode MS"/>
              </a:rPr>
              <a:t>Cliquez pour éditer le format du texte-titreCliquez pour modifier le style du titre</a:t>
            </a:r>
            <a:endParaRPr/>
          </a:p>
        </p:txBody>
      </p:sp>
      <p:sp>
        <p:nvSpPr>
          <p:cNvPr id="66" name="PlaceHolder 4"/>
          <p:cNvSpPr>
            <a:spLocks noGrp="1"/>
          </p:cNvSpPr>
          <p:nvPr>
            <p:ph type="body"/>
          </p:nvPr>
        </p:nvSpPr>
        <p:spPr>
          <a:xfrm>
            <a:off x="457200" y="1600200"/>
            <a:ext cx="8229240" cy="4525560"/>
          </a:xfrm>
          <a:prstGeom prst="rect">
            <a:avLst/>
          </a:prstGeom>
        </p:spPr>
        <p:txBody>
          <a:bodyPr/>
          <a:p>
            <a:pPr>
              <a:buSzPct val="45000"/>
              <a:buFont typeface="StarSymbol"/>
              <a:buChar char=""/>
            </a:pPr>
            <a:r>
              <a:rPr lang="fr-FR" sz="3200">
                <a:solidFill>
                  <a:srgbClr val="522e91"/>
                </a:solidFill>
                <a:latin typeface="Calibri"/>
              </a:rPr>
              <a:t>Cliquez pour éditer le format du plan de texte</a:t>
            </a:r>
            <a:endParaRPr/>
          </a:p>
          <a:p>
            <a:pPr lvl="1">
              <a:buSzPct val="75000"/>
              <a:buFont typeface="StarSymbol"/>
              <a:buChar char=""/>
            </a:pPr>
            <a:r>
              <a:rPr lang="fr-FR" sz="3200">
                <a:solidFill>
                  <a:srgbClr val="522e91"/>
                </a:solidFill>
                <a:latin typeface="Calibri"/>
              </a:rPr>
              <a:t>Second niveau de plan</a:t>
            </a:r>
            <a:endParaRPr/>
          </a:p>
          <a:p>
            <a:pPr lvl="2">
              <a:buSzPct val="45000"/>
              <a:buFont typeface="StarSymbol"/>
              <a:buChar char=""/>
            </a:pPr>
            <a:r>
              <a:rPr lang="fr-FR" sz="3200">
                <a:solidFill>
                  <a:srgbClr val="522e91"/>
                </a:solidFill>
                <a:latin typeface="Calibri"/>
              </a:rPr>
              <a:t>Troisième niveau de plan</a:t>
            </a:r>
            <a:endParaRPr/>
          </a:p>
          <a:p>
            <a:pPr lvl="3">
              <a:buSzPct val="75000"/>
              <a:buFont typeface="StarSymbol"/>
              <a:buChar char=""/>
            </a:pPr>
            <a:r>
              <a:rPr lang="fr-FR" sz="3200">
                <a:solidFill>
                  <a:srgbClr val="522e91"/>
                </a:solidFill>
                <a:latin typeface="Calibri"/>
              </a:rPr>
              <a:t>Quatrième niveau de plan</a:t>
            </a:r>
            <a:endParaRPr/>
          </a:p>
          <a:p>
            <a:pPr lvl="4">
              <a:buSzPct val="45000"/>
              <a:buFont typeface="StarSymbol"/>
              <a:buChar char=""/>
            </a:pPr>
            <a:r>
              <a:rPr lang="fr-FR" sz="3200">
                <a:solidFill>
                  <a:srgbClr val="522e91"/>
                </a:solidFill>
                <a:latin typeface="Calibri"/>
              </a:rPr>
              <a:t>Cinquième niveau de plan</a:t>
            </a:r>
            <a:endParaRPr/>
          </a:p>
          <a:p>
            <a:pPr lvl="5">
              <a:buSzPct val="45000"/>
              <a:buFont typeface="StarSymbol"/>
              <a:buChar char=""/>
            </a:pPr>
            <a:r>
              <a:rPr lang="fr-FR" sz="3200">
                <a:solidFill>
                  <a:srgbClr val="522e91"/>
                </a:solidFill>
                <a:latin typeface="Calibri"/>
              </a:rPr>
              <a:t>Sixième niveau de plan</a:t>
            </a:r>
            <a:endParaRPr/>
          </a:p>
          <a:p>
            <a:pPr>
              <a:lnSpc>
                <a:spcPct val="100000"/>
              </a:lnSpc>
              <a:buFont typeface="Arial"/>
              <a:buChar char="•"/>
            </a:pPr>
            <a:r>
              <a:rPr lang="fr-FR" sz="3200">
                <a:solidFill>
                  <a:srgbClr val="522e91"/>
                </a:solidFill>
                <a:latin typeface="Calibri"/>
              </a:rPr>
              <a:t>Septième niveau de planCliquez pour modifier les styles du texte du masque</a:t>
            </a:r>
            <a:endParaRPr/>
          </a:p>
          <a:p>
            <a:pPr lvl="1">
              <a:lnSpc>
                <a:spcPct val="100000"/>
              </a:lnSpc>
              <a:buFont typeface="Arial"/>
              <a:buChar char="–"/>
            </a:pPr>
            <a:r>
              <a:rPr b="1" lang="fr-FR" sz="2800">
                <a:solidFill>
                  <a:srgbClr val="ad208e"/>
                </a:solidFill>
                <a:latin typeface="Calibri"/>
              </a:rPr>
              <a:t>Deuxième niveau</a:t>
            </a:r>
            <a:endParaRPr/>
          </a:p>
          <a:p>
            <a:pPr lvl="2">
              <a:lnSpc>
                <a:spcPct val="100000"/>
              </a:lnSpc>
              <a:buFont typeface="Arial"/>
              <a:buChar char="•"/>
            </a:pPr>
            <a:r>
              <a:rPr lang="fr-FR" sz="2400">
                <a:solidFill>
                  <a:srgbClr val="000000"/>
                </a:solidFill>
                <a:latin typeface="Calibri"/>
              </a:rPr>
              <a:t>Troisième niveau</a:t>
            </a:r>
            <a:endParaRPr/>
          </a:p>
          <a:p>
            <a:r>
              <a:rPr lang="fr-FR" sz="2000">
                <a:solidFill>
                  <a:srgbClr val="000000"/>
                </a:solidFill>
                <a:latin typeface="Calibri"/>
              </a:rPr>
              <a:t>Quatrième niveau</a:t>
            </a:r>
            <a:endParaRPr/>
          </a:p>
          <a:p>
            <a:r>
              <a:rPr lang="fr-FR" sz="2000">
                <a:solidFill>
                  <a:srgbClr val="000000"/>
                </a:solidFill>
                <a:latin typeface="Calibri"/>
              </a:rPr>
              <a:t>Cinquième niveau</a:t>
            </a:r>
            <a:endParaRPr/>
          </a:p>
        </p:txBody>
      </p:sp>
    </p:spTree>
  </p:cSld>
  <p:clrMap accent1="accent1" accent2="accent2" accent3="accent3" accent4="accent4" accent5="accent5" accent6="accent6" bg1="lt1" bg2="lt2" folHlink="folHlink" hlink="hlink" tx1="dk1" tx2="dk2"/>
  <p:sldLayoutIdLst>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p:cSld>
    <p:bg>
      <p:bgPr>
        <a:blipFill>
          <a:blip r:embed="rId2"/>
        </a:blipFill>
      </p:bgPr>
    </p:bg>
    <p:spTree>
      <p:nvGrpSpPr>
        <p:cNvPr id="1" name=""/>
        <p:cNvGrpSpPr/>
        <p:nvPr/>
      </p:nvGrpSpPr>
      <p:grpSpPr>
        <a:xfrm>
          <a:off x="0" y="0"/>
          <a:ext cx="0" cy="0"/>
          <a:chOff x="0" y="0"/>
          <a:chExt cx="0" cy="0"/>
        </a:xfrm>
      </p:grpSpPr>
      <p:sp>
        <p:nvSpPr>
          <p:cNvPr id="99" name="CustomShape 1"/>
          <p:cNvSpPr/>
          <p:nvPr/>
        </p:nvSpPr>
        <p:spPr>
          <a:xfrm>
            <a:off x="611280" y="6381720"/>
            <a:ext cx="8532360" cy="475920"/>
          </a:xfrm>
          <a:prstGeom prst="rect">
            <a:avLst/>
          </a:prstGeom>
          <a:solidFill>
            <a:srgbClr val="522e91"/>
          </a:solidFill>
        </p:spPr>
      </p:sp>
      <p:sp>
        <p:nvSpPr>
          <p:cNvPr id="100" name="CustomShape 2"/>
          <p:cNvSpPr/>
          <p:nvPr/>
        </p:nvSpPr>
        <p:spPr>
          <a:xfrm>
            <a:off x="534960" y="6469200"/>
            <a:ext cx="1444320" cy="257760"/>
          </a:xfrm>
          <a:prstGeom prst="rect">
            <a:avLst/>
          </a:prstGeom>
        </p:spPr>
        <p:txBody>
          <a:bodyPr bIns="45000" lIns="90000" rIns="90000" tIns="45000"/>
          <a:p>
            <a:pPr>
              <a:lnSpc>
                <a:spcPct val="100000"/>
              </a:lnSpc>
            </a:pPr>
            <a:r>
              <a:rPr lang="fr-FR" sz="1100">
                <a:solidFill>
                  <a:srgbClr val="ffffff"/>
                </a:solidFill>
                <a:latin typeface="Calibri"/>
              </a:rPr>
              <a:t>www.epafvacances.fr</a:t>
            </a:r>
            <a:endParaRPr/>
          </a:p>
        </p:txBody>
      </p:sp>
      <p:pic>
        <p:nvPicPr>
          <p:cNvPr descr="" id="101" name="Image 2"/>
          <p:cNvPicPr/>
          <p:nvPr/>
        </p:nvPicPr>
        <p:blipFill>
          <a:blip r:embed="rId3"/>
          <a:stretch>
            <a:fillRect/>
          </a:stretch>
        </p:blipFill>
        <p:spPr>
          <a:xfrm>
            <a:off x="3240000" y="6502320"/>
            <a:ext cx="2663640" cy="228240"/>
          </a:xfrm>
          <a:prstGeom prst="rect">
            <a:avLst/>
          </a:prstGeom>
        </p:spPr>
      </p:pic>
      <p:pic>
        <p:nvPicPr>
          <p:cNvPr descr="" id="102" name="Image 3"/>
          <p:cNvPicPr/>
          <p:nvPr/>
        </p:nvPicPr>
        <p:blipFill>
          <a:blip r:embed="rId4"/>
          <a:stretch>
            <a:fillRect/>
          </a:stretch>
        </p:blipFill>
        <p:spPr>
          <a:xfrm>
            <a:off x="7885080" y="6434280"/>
            <a:ext cx="1079280" cy="364680"/>
          </a:xfrm>
          <a:prstGeom prst="rect">
            <a:avLst/>
          </a:prstGeom>
        </p:spPr>
      </p:pic>
      <p:sp>
        <p:nvSpPr>
          <p:cNvPr id="103" name="PlaceHolder 3"/>
          <p:cNvSpPr>
            <a:spLocks noGrp="1"/>
          </p:cNvSpPr>
          <p:nvPr>
            <p:ph type="body"/>
          </p:nvPr>
        </p:nvSpPr>
        <p:spPr>
          <a:xfrm>
            <a:off x="1821960" y="1196640"/>
            <a:ext cx="5486040" cy="4114440"/>
          </a:xfrm>
          <a:prstGeom prst="rect">
            <a:avLst/>
          </a:prstGeom>
        </p:spPr>
        <p:txBody>
          <a:bodyPr/>
          <a:p>
            <a:pPr>
              <a:buSzPct val="45000"/>
              <a:buFont typeface="StarSymbol"/>
              <a:buChar char=""/>
            </a:pPr>
            <a:r>
              <a:rPr lang="fr-FR"/>
              <a:t>Cliquez pour éditer le format du plan de texte</a:t>
            </a:r>
            <a:endParaRPr/>
          </a:p>
          <a:p>
            <a:pPr lvl="1">
              <a:buSzPct val="75000"/>
              <a:buFont typeface="StarSymbol"/>
              <a:buChar char=""/>
            </a:pPr>
            <a:r>
              <a:rPr lang="fr-FR"/>
              <a:t>Second niveau de plan</a:t>
            </a:r>
            <a:endParaRPr/>
          </a:p>
          <a:p>
            <a:pPr lvl="2">
              <a:buSzPct val="45000"/>
              <a:buFont typeface="StarSymbol"/>
              <a:buChar char=""/>
            </a:pPr>
            <a:r>
              <a:rPr lang="fr-FR"/>
              <a:t>Troisième niveau de plan</a:t>
            </a:r>
            <a:endParaRPr/>
          </a:p>
          <a:p>
            <a:pPr lvl="3">
              <a:buSzPct val="75000"/>
              <a:buFont typeface="StarSymbol"/>
              <a:buChar char=""/>
            </a:pPr>
            <a:r>
              <a:rPr lang="fr-FR"/>
              <a:t>Quatrième niveau de plan</a:t>
            </a:r>
            <a:endParaRPr/>
          </a:p>
          <a:p>
            <a:pPr lvl="4">
              <a:buSzPct val="45000"/>
              <a:buFont typeface="StarSymbol"/>
              <a:buChar char=""/>
            </a:pPr>
            <a:r>
              <a:rPr lang="fr-FR"/>
              <a:t>Cinquième niveau de plan</a:t>
            </a:r>
            <a:endParaRPr/>
          </a:p>
          <a:p>
            <a:pPr lvl="5">
              <a:buSzPct val="45000"/>
              <a:buFont typeface="StarSymbol"/>
              <a:buChar char=""/>
            </a:pPr>
            <a:r>
              <a:rPr lang="fr-FR"/>
              <a:t>Sixième niveau de plan</a:t>
            </a:r>
            <a:endParaRPr/>
          </a:p>
          <a:p>
            <a:pPr lvl="6">
              <a:buSzPct val="45000"/>
              <a:buFont typeface="StarSymbol"/>
              <a:buChar char=""/>
            </a:pPr>
            <a:r>
              <a:rPr lang="fr-FR"/>
              <a:t>Septième niveau de plan</a:t>
            </a:r>
            <a:endParaRPr/>
          </a:p>
        </p:txBody>
      </p:sp>
      <p:sp>
        <p:nvSpPr>
          <p:cNvPr id="104" name="PlaceHolder 4"/>
          <p:cNvSpPr>
            <a:spLocks noGrp="1"/>
          </p:cNvSpPr>
          <p:nvPr>
            <p:ph type="body"/>
          </p:nvPr>
        </p:nvSpPr>
        <p:spPr>
          <a:xfrm>
            <a:off x="1792440" y="5367240"/>
            <a:ext cx="5486040" cy="804600"/>
          </a:xfrm>
          <a:prstGeom prst="rect">
            <a:avLst/>
          </a:prstGeom>
        </p:spPr>
        <p:txBody>
          <a:bodyPr bIns="45000" lIns="90000" rIns="90000" tIns="45000"/>
          <a:p>
            <a:pPr>
              <a:buSzPct val="45000"/>
              <a:buFont typeface="StarSymbol"/>
              <a:buChar char=""/>
            </a:pPr>
            <a:r>
              <a:rPr lang="fr-FR" sz="1400">
                <a:solidFill>
                  <a:srgbClr val="000000"/>
                </a:solidFill>
                <a:latin typeface="Calibri"/>
              </a:rPr>
              <a:t>Cliquez pour éditer le format du plan de texte</a:t>
            </a:r>
            <a:endParaRPr/>
          </a:p>
          <a:p>
            <a:pPr lvl="1">
              <a:buSzPct val="75000"/>
              <a:buFont typeface="StarSymbol"/>
              <a:buChar char=""/>
            </a:pPr>
            <a:r>
              <a:rPr lang="fr-FR" sz="1400">
                <a:solidFill>
                  <a:srgbClr val="000000"/>
                </a:solidFill>
                <a:latin typeface="Calibri"/>
              </a:rPr>
              <a:t>Second niveau de plan</a:t>
            </a:r>
            <a:endParaRPr/>
          </a:p>
          <a:p>
            <a:pPr lvl="2">
              <a:buSzPct val="45000"/>
              <a:buFont typeface="StarSymbol"/>
              <a:buChar char=""/>
            </a:pPr>
            <a:r>
              <a:rPr lang="fr-FR" sz="1400">
                <a:solidFill>
                  <a:srgbClr val="000000"/>
                </a:solidFill>
                <a:latin typeface="Calibri"/>
              </a:rPr>
              <a:t>Troisième niveau de plan</a:t>
            </a:r>
            <a:endParaRPr/>
          </a:p>
          <a:p>
            <a:pPr lvl="3">
              <a:buSzPct val="75000"/>
              <a:buFont typeface="StarSymbol"/>
              <a:buChar char=""/>
            </a:pPr>
            <a:r>
              <a:rPr lang="fr-FR" sz="1400">
                <a:solidFill>
                  <a:srgbClr val="000000"/>
                </a:solidFill>
                <a:latin typeface="Calibri"/>
              </a:rPr>
              <a:t>Quatrième niveau de plan</a:t>
            </a:r>
            <a:endParaRPr/>
          </a:p>
          <a:p>
            <a:pPr lvl="4">
              <a:buSzPct val="45000"/>
              <a:buFont typeface="StarSymbol"/>
              <a:buChar char=""/>
            </a:pPr>
            <a:r>
              <a:rPr lang="fr-FR" sz="1400">
                <a:solidFill>
                  <a:srgbClr val="000000"/>
                </a:solidFill>
                <a:latin typeface="Calibri"/>
              </a:rPr>
              <a:t>Cinquième niveau de plan</a:t>
            </a:r>
            <a:endParaRPr/>
          </a:p>
          <a:p>
            <a:pPr lvl="5">
              <a:buSzPct val="45000"/>
              <a:buFont typeface="StarSymbol"/>
              <a:buChar char=""/>
            </a:pPr>
            <a:r>
              <a:rPr lang="fr-FR" sz="1400">
                <a:solidFill>
                  <a:srgbClr val="000000"/>
                </a:solidFill>
                <a:latin typeface="Calibri"/>
              </a:rPr>
              <a:t>Sixième niveau de plan</a:t>
            </a:r>
            <a:endParaRPr/>
          </a:p>
          <a:p>
            <a:pPr>
              <a:lnSpc>
                <a:spcPct val="100000"/>
              </a:lnSpc>
            </a:pPr>
            <a:r>
              <a:rPr lang="fr-FR" sz="1400">
                <a:solidFill>
                  <a:srgbClr val="000000"/>
                </a:solidFill>
                <a:latin typeface="Calibri"/>
              </a:rPr>
              <a:t>Septième niveau de planCliquez pour modifier les styles du texte du masque</a:t>
            </a:r>
            <a:endParaRPr/>
          </a:p>
        </p:txBody>
      </p:sp>
      <p:sp>
        <p:nvSpPr>
          <p:cNvPr id="105" name="PlaceHolder 5"/>
          <p:cNvSpPr>
            <a:spLocks noGrp="1"/>
          </p:cNvSpPr>
          <p:nvPr>
            <p:ph type="title"/>
          </p:nvPr>
        </p:nvSpPr>
        <p:spPr>
          <a:xfrm>
            <a:off x="251640" y="130680"/>
            <a:ext cx="8640720" cy="705600"/>
          </a:xfrm>
          <a:prstGeom prst="rect">
            <a:avLst/>
          </a:prstGeom>
        </p:spPr>
        <p:txBody>
          <a:bodyPr anchor="ctr"/>
          <a:p>
            <a:pPr>
              <a:lnSpc>
                <a:spcPct val="100000"/>
              </a:lnSpc>
            </a:pPr>
            <a:r>
              <a:rPr lang="fr-FR" sz="4400">
                <a:solidFill>
                  <a:srgbClr val="ffffff"/>
                </a:solidFill>
                <a:latin typeface="Calibri"/>
                <a:ea typeface="Arial Unicode MS"/>
              </a:rPr>
              <a:t>Cliquez pour éditer le format du texte-titreCliquez pour modifier le style du titre</a:t>
            </a:r>
            <a:endParaRPr/>
          </a:p>
        </p:txBody>
      </p:sp>
    </p:spTree>
  </p:cSld>
  <p:clrMap accent1="accent1" accent2="accent2" accent3="accent3" accent4="accent4" accent5="accent5" accent6="accent6" bg1="lt1" bg2="lt2" folHlink="folHlink" hlink="hlink" tx1="dk1" tx2="dk2"/>
  <p:sldLayoutIdLst>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30.jpeg"/><Relationship Id="rId2" Type="http://schemas.openxmlformats.org/officeDocument/2006/relationships/image" Target="../media/image31.jpeg"/><Relationship Id="rId3" Type="http://schemas.openxmlformats.org/officeDocument/2006/relationships/slideLayout" Target="../slideLayouts/slideLayout13.xml"/><Relationship Id="rId4"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chart" Target="../charts/chart5.xml"/><Relationship Id="rId2" Type="http://schemas.openxmlformats.org/officeDocument/2006/relationships/chart" Target="../charts/chart6.xml"/><Relationship Id="rId3" Type="http://schemas.openxmlformats.org/officeDocument/2006/relationships/chart" Target="../charts/chart7.xml"/><Relationship Id="rId4" Type="http://schemas.openxmlformats.org/officeDocument/2006/relationships/slideLayout" Target="../slideLayouts/slideLayout13.xml"/><Relationship Id="rId5"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hyperlink" Target="http://www.epafvacances.fr/DELEGATION/" TargetMode="External"/><Relationship Id="rId2" Type="http://schemas.openxmlformats.org/officeDocument/2006/relationships/slideLayout" Target="../slideLayouts/slideLayout13.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5.xml.rels><?xml version="1.0" encoding="UTF-8"?>
<Relationships xmlns="http://schemas.openxmlformats.org/package/2006/relationships"><Relationship Id="rId1" Type="http://schemas.openxmlformats.org/officeDocument/2006/relationships/hyperlink" Target="mailto:transport@epafvacances.fr" TargetMode="External"/><Relationship Id="rId2" Type="http://schemas.openxmlformats.org/officeDocument/2006/relationships/slideLayout" Target="../slideLayouts/slideLayout13.xml"/>
</Relationships>
</file>

<file path=ppt/slides/_rels/slide36.xml.rels><?xml version="1.0" encoding="UTF-8"?>
<Relationships xmlns="http://schemas.openxmlformats.org/package/2006/relationships"><Relationship Id="rId1" Type="http://schemas.openxmlformats.org/officeDocument/2006/relationships/hyperlink" Target="mailto:transport@epafavacances.fr" TargetMode="External"/><Relationship Id="rId2" Type="http://schemas.openxmlformats.org/officeDocument/2006/relationships/slideLayout" Target="../slideLayouts/slideLayout13.xml"/>
</Relationships>
</file>

<file path=ppt/slides/_rels/slide37.xml.rels><?xml version="1.0" encoding="UTF-8"?>
<Relationships xmlns="http://schemas.openxmlformats.org/package/2006/relationships"><Relationship Id="rId1" Type="http://schemas.openxmlformats.org/officeDocument/2006/relationships/hyperlink" Target="http://www.epafvacances.fr/DELEGATION/" TargetMode="External"/><Relationship Id="rId2" Type="http://schemas.openxmlformats.org/officeDocument/2006/relationships/hyperlink" Target="http://www.epafvacances.fr/DELEGATION/" TargetMode="External"/><Relationship Id="rId3" Type="http://schemas.openxmlformats.org/officeDocument/2006/relationships/slideLayout" Target="../slideLayouts/slideLayout13.xml"/>
</Relationships>
</file>

<file path=ppt/slides/_rels/slide38.xml.rels><?xml version="1.0" encoding="UTF-8"?>
<Relationships xmlns="http://schemas.openxmlformats.org/package/2006/relationships"><Relationship Id="rId1" Type="http://schemas.openxmlformats.org/officeDocument/2006/relationships/hyperlink" Target="http://ulysse.epafvacances.fr/" TargetMode="External"/><Relationship Id="rId2" Type="http://schemas.openxmlformats.org/officeDocument/2006/relationships/hyperlink" Target="mailto:transport@epafvacances.fr" TargetMode="External"/><Relationship Id="rId3" Type="http://schemas.openxmlformats.org/officeDocument/2006/relationships/slideLayout" Target="../slideLayouts/slideLayout13.xml"/>
</Relationships>
</file>

<file path=ppt/slides/_rels/slide3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chart" Target="../charts/chart1.xml"/><Relationship Id="rId2" Type="http://schemas.openxmlformats.org/officeDocument/2006/relationships/slideLayout" Target="../slideLayouts/slideLayout13.xml"/><Relationship Id="rId3"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chart" Target="../charts/chart2.xml"/><Relationship Id="rId2" Type="http://schemas.openxmlformats.org/officeDocument/2006/relationships/slideLayout" Target="../slideLayouts/slideLayout13.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chart" Target="../charts/chart3.xml"/><Relationship Id="rId2" Type="http://schemas.openxmlformats.org/officeDocument/2006/relationships/chart" Target="../charts/chart4.xml"/><Relationship Id="rId3" Type="http://schemas.openxmlformats.org/officeDocument/2006/relationships/slideLayout" Target="../slideLayouts/slideLayout13.xml"/><Relationship Id="rId4"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3" name="TextShape 1"/>
          <p:cNvSpPr txBox="1"/>
          <p:nvPr/>
        </p:nvSpPr>
        <p:spPr>
          <a:xfrm>
            <a:off x="577080" y="4941000"/>
            <a:ext cx="8132400" cy="677520"/>
          </a:xfrm>
          <a:prstGeom prst="rect">
            <a:avLst/>
          </a:prstGeom>
        </p:spPr>
        <p:txBody>
          <a:bodyPr anchor="ctr"/>
          <a:p>
            <a:pPr>
              <a:lnSpc>
                <a:spcPct val="100000"/>
              </a:lnSpc>
            </a:pPr>
            <a:r>
              <a:rPr lang="fr-FR" sz="4000">
                <a:solidFill>
                  <a:srgbClr val="ffffff"/>
                </a:solidFill>
                <a:latin typeface="Calibri"/>
                <a:ea typeface="Arial Unicode MS"/>
              </a:rPr>
              <a:t>EPAF Vacances Enfants</a:t>
            </a:r>
            <a:endParaRPr/>
          </a:p>
        </p:txBody>
      </p:sp>
      <p:sp>
        <p:nvSpPr>
          <p:cNvPr id="144" name="TextShape 2"/>
          <p:cNvSpPr txBox="1"/>
          <p:nvPr/>
        </p:nvSpPr>
        <p:spPr>
          <a:xfrm>
            <a:off x="577080" y="5517360"/>
            <a:ext cx="8057880" cy="1223640"/>
          </a:xfrm>
          <a:prstGeom prst="rect">
            <a:avLst/>
          </a:prstGeom>
        </p:spPr>
        <p:txBody>
          <a:bodyPr/>
          <a:p>
            <a:pPr>
              <a:lnSpc>
                <a:spcPct val="100000"/>
              </a:lnSpc>
            </a:pPr>
            <a:r>
              <a:rPr lang="fr-FR" sz="3000">
                <a:solidFill>
                  <a:srgbClr val="ffffff"/>
                </a:solidFill>
                <a:latin typeface="Calibri"/>
              </a:rPr>
              <a:t>Réunion Nationale des délégués de l’Action Sociale</a:t>
            </a:r>
            <a:endParaRPr/>
          </a:p>
          <a:p>
            <a:pPr>
              <a:lnSpc>
                <a:spcPct val="100000"/>
              </a:lnSpc>
            </a:pPr>
            <a:r>
              <a:rPr lang="fr-FR" sz="3000">
                <a:solidFill>
                  <a:srgbClr val="ffffff"/>
                </a:solidFill>
                <a:latin typeface="Calibri"/>
              </a:rPr>
              <a:t>9 novembre 2016</a:t>
            </a:r>
            <a:endParaRPr/>
          </a:p>
        </p:txBody>
      </p:sp>
    </p:spTree>
  </p:cSld>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5" name="TextShape 1"/>
          <p:cNvSpPr txBox="1"/>
          <p:nvPr/>
        </p:nvSpPr>
        <p:spPr>
          <a:xfrm>
            <a:off x="250920" y="130320"/>
            <a:ext cx="8686440" cy="705960"/>
          </a:xfrm>
          <a:prstGeom prst="rect">
            <a:avLst/>
          </a:prstGeom>
        </p:spPr>
        <p:txBody>
          <a:bodyPr anchor="ctr"/>
          <a:p>
            <a:pPr algn="r">
              <a:lnSpc>
                <a:spcPct val="100000"/>
              </a:lnSpc>
            </a:pPr>
            <a:r>
              <a:rPr lang="fr-FR" sz="4400">
                <a:solidFill>
                  <a:srgbClr val="ffffff"/>
                </a:solidFill>
                <a:latin typeface="Calibri"/>
                <a:ea typeface="Arial Unicode MS"/>
              </a:rPr>
              <a:t>538 séjours</a:t>
            </a:r>
            <a:endParaRPr/>
          </a:p>
        </p:txBody>
      </p:sp>
      <p:sp>
        <p:nvSpPr>
          <p:cNvPr id="166" name="TextShape 2"/>
          <p:cNvSpPr txBox="1"/>
          <p:nvPr/>
        </p:nvSpPr>
        <p:spPr>
          <a:xfrm>
            <a:off x="179640" y="908640"/>
            <a:ext cx="8229240" cy="5143320"/>
          </a:xfrm>
          <a:prstGeom prst="rect">
            <a:avLst/>
          </a:prstGeom>
        </p:spPr>
        <p:txBody>
          <a:bodyPr/>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r>
              <a:rPr lang="fr-FR" sz="1600">
                <a:solidFill>
                  <a:srgbClr val="522e91"/>
                </a:solidFill>
                <a:latin typeface="Calibri"/>
              </a:rPr>
              <a:t>
</a:t>
            </a:r>
            <a:endParaRPr/>
          </a:p>
          <a:p>
            <a:pPr>
              <a:lnSpc>
                <a:spcPct val="100000"/>
              </a:lnSpc>
            </a:pPr>
            <a:endParaRPr/>
          </a:p>
          <a:p>
            <a:pPr>
              <a:lnSpc>
                <a:spcPct val="100000"/>
              </a:lnSpc>
            </a:pPr>
            <a:endParaRPr/>
          </a:p>
          <a:p>
            <a:pPr>
              <a:lnSpc>
                <a:spcPct val="100000"/>
              </a:lnSpc>
            </a:pPr>
            <a:endParaRPr/>
          </a:p>
          <a:p>
            <a:pPr>
              <a:lnSpc>
                <a:spcPct val="100000"/>
              </a:lnSpc>
            </a:pPr>
            <a:endParaRPr/>
          </a:p>
        </p:txBody>
      </p:sp>
      <p:sp>
        <p:nvSpPr>
          <p:cNvPr id="167" name="CustomShape 3"/>
          <p:cNvSpPr/>
          <p:nvPr/>
        </p:nvSpPr>
        <p:spPr>
          <a:xfrm>
            <a:off x="428760" y="1052640"/>
            <a:ext cx="8229240" cy="5400360"/>
          </a:xfrm>
          <a:prstGeom prst="rect">
            <a:avLst/>
          </a:prstGeom>
        </p:spPr>
        <p:txBody>
          <a:bodyPr/>
          <a:p>
            <a:pPr algn="r">
              <a:lnSpc>
                <a:spcPct val="100000"/>
              </a:lnSpc>
            </a:pPr>
            <a:r>
              <a:rPr lang="fr-FR" sz="1400">
                <a:solidFill>
                  <a:srgbClr val="522e91"/>
                </a:solidFill>
                <a:latin typeface="Calibri"/>
              </a:rPr>
              <a:t>Et également Cuba, Thaïlande, Canada</a:t>
            </a: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gn="just">
              <a:lnSpc>
                <a:spcPct val="100000"/>
              </a:lnSpc>
            </a:pPr>
            <a:endParaRPr/>
          </a:p>
          <a:p>
            <a:pPr algn="r">
              <a:lnSpc>
                <a:spcPct val="100000"/>
              </a:lnSpc>
            </a:pPr>
            <a:r>
              <a:rPr b="1" lang="fr-FR">
                <a:solidFill>
                  <a:srgbClr val="d64e95"/>
                </a:solidFill>
                <a:latin typeface="Calibri"/>
              </a:rPr>
              <a:t>a</a:t>
            </a:r>
            <a:endParaRPr/>
          </a:p>
        </p:txBody>
      </p:sp>
      <p:pic>
        <p:nvPicPr>
          <p:cNvPr descr="" id="168" name="Image 1"/>
          <p:cNvPicPr/>
          <p:nvPr/>
        </p:nvPicPr>
        <p:blipFill>
          <a:blip r:embed="rId1"/>
          <a:stretch>
            <a:fillRect/>
          </a:stretch>
        </p:blipFill>
        <p:spPr>
          <a:xfrm>
            <a:off x="2555640" y="2234520"/>
            <a:ext cx="6516000" cy="4033440"/>
          </a:xfrm>
          <a:prstGeom prst="rect">
            <a:avLst/>
          </a:prstGeom>
        </p:spPr>
      </p:pic>
      <p:pic>
        <p:nvPicPr>
          <p:cNvPr descr="" id="169" name="Image 3"/>
          <p:cNvPicPr/>
          <p:nvPr/>
        </p:nvPicPr>
        <p:blipFill>
          <a:blip r:embed="rId2"/>
          <a:stretch>
            <a:fillRect/>
          </a:stretch>
        </p:blipFill>
        <p:spPr>
          <a:xfrm>
            <a:off x="428760" y="507600"/>
            <a:ext cx="3873600" cy="4796640"/>
          </a:xfrm>
          <a:prstGeom prst="rect">
            <a:avLst/>
          </a:prstGeom>
        </p:spPr>
      </p:pic>
    </p:spTree>
  </p:cSld>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0"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BILAN </a:t>
            </a:r>
            <a:endParaRPr/>
          </a:p>
        </p:txBody>
      </p:sp>
      <p:sp>
        <p:nvSpPr>
          <p:cNvPr id="171" name="TextShape 2"/>
          <p:cNvSpPr txBox="1"/>
          <p:nvPr/>
        </p:nvSpPr>
        <p:spPr>
          <a:xfrm>
            <a:off x="428760" y="1052640"/>
            <a:ext cx="8229240" cy="5400360"/>
          </a:xfrm>
          <a:prstGeom prst="rect">
            <a:avLst/>
          </a:prstGeom>
        </p:spPr>
        <p:txBody>
          <a:bodyPr/>
          <a:p>
            <a:pPr>
              <a:lnSpc>
                <a:spcPct val="100000"/>
              </a:lnSpc>
            </a:pPr>
            <a:r>
              <a:rPr b="1" lang="fr-FR" sz="2400">
                <a:solidFill>
                  <a:srgbClr val="984807"/>
                </a:solidFill>
                <a:latin typeface="Calibri"/>
              </a:rPr>
              <a:t>12 115 demandes </a:t>
            </a:r>
            <a:r>
              <a:rPr lang="fr-FR" sz="2400">
                <a:solidFill>
                  <a:srgbClr val="984807"/>
                </a:solidFill>
                <a:latin typeface="Calibri"/>
              </a:rPr>
              <a:t>(en hausse)</a:t>
            </a:r>
            <a:endParaRPr/>
          </a:p>
          <a:p>
            <a:pPr>
              <a:lnSpc>
                <a:spcPct val="100000"/>
              </a:lnSpc>
            </a:pPr>
            <a:endParaRPr/>
          </a:p>
          <a:p>
            <a:pPr>
              <a:lnSpc>
                <a:spcPct val="100000"/>
              </a:lnSpc>
            </a:pPr>
            <a:r>
              <a:rPr b="1" lang="fr-FR" sz="2600">
                <a:solidFill>
                  <a:srgbClr val="522e91"/>
                </a:solidFill>
                <a:latin typeface="Calibri"/>
              </a:rPr>
              <a:t>Départ effectifs (11 074):</a:t>
            </a:r>
            <a:endParaRPr/>
          </a:p>
          <a:p>
            <a:pPr>
              <a:lnSpc>
                <a:spcPct val="100000"/>
              </a:lnSpc>
            </a:pPr>
            <a:endParaRPr/>
          </a:p>
          <a:p>
            <a:pPr>
              <a:lnSpc>
                <a:spcPct val="100000"/>
              </a:lnSpc>
              <a:buFont typeface="Arial"/>
              <a:buChar char="•"/>
            </a:pPr>
            <a:r>
              <a:rPr b="1" lang="fr-FR" sz="2600">
                <a:solidFill>
                  <a:srgbClr val="522e91"/>
                </a:solidFill>
                <a:latin typeface="Calibri"/>
              </a:rPr>
              <a:t>2 017 enfants en hiver</a:t>
            </a:r>
            <a:endParaRPr/>
          </a:p>
          <a:p>
            <a:pPr>
              <a:lnSpc>
                <a:spcPct val="100000"/>
              </a:lnSpc>
            </a:pPr>
            <a:endParaRPr/>
          </a:p>
          <a:p>
            <a:pPr>
              <a:lnSpc>
                <a:spcPct val="100000"/>
              </a:lnSpc>
              <a:buFont typeface="Arial"/>
              <a:buChar char="•"/>
            </a:pPr>
            <a:r>
              <a:rPr b="1" lang="fr-FR" sz="2600">
                <a:solidFill>
                  <a:srgbClr val="522e91"/>
                </a:solidFill>
                <a:latin typeface="Calibri"/>
              </a:rPr>
              <a:t>1 969 au printemps</a:t>
            </a:r>
            <a:endParaRPr/>
          </a:p>
          <a:p>
            <a:pPr>
              <a:lnSpc>
                <a:spcPct val="100000"/>
              </a:lnSpc>
            </a:pPr>
            <a:endParaRPr/>
          </a:p>
          <a:p>
            <a:pPr>
              <a:lnSpc>
                <a:spcPct val="100000"/>
              </a:lnSpc>
              <a:buFont typeface="Arial"/>
              <a:buChar char="•"/>
            </a:pPr>
            <a:r>
              <a:rPr b="1" lang="fr-FR" sz="2600">
                <a:solidFill>
                  <a:srgbClr val="522e91"/>
                </a:solidFill>
                <a:latin typeface="Calibri"/>
              </a:rPr>
              <a:t>4 670 en juillet</a:t>
            </a:r>
            <a:endParaRPr/>
          </a:p>
          <a:p>
            <a:pPr>
              <a:lnSpc>
                <a:spcPct val="100000"/>
              </a:lnSpc>
            </a:pPr>
            <a:endParaRPr/>
          </a:p>
          <a:p>
            <a:pPr>
              <a:lnSpc>
                <a:spcPct val="100000"/>
              </a:lnSpc>
              <a:buFont typeface="Arial"/>
              <a:buChar char="•"/>
            </a:pPr>
            <a:r>
              <a:rPr b="1" lang="fr-FR" sz="2600">
                <a:solidFill>
                  <a:srgbClr val="522e91"/>
                </a:solidFill>
                <a:latin typeface="Calibri"/>
              </a:rPr>
              <a:t>2 418 en août</a:t>
            </a: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algn="just">
              <a:lnSpc>
                <a:spcPct val="100000"/>
              </a:lnSpc>
            </a:pPr>
            <a:endParaRPr/>
          </a:p>
          <a:p>
            <a:pPr algn="just">
              <a:lnSpc>
                <a:spcPct val="100000"/>
              </a:lnSpc>
            </a:pPr>
            <a:endParaRPr/>
          </a:p>
        </p:txBody>
      </p:sp>
      <p:graphicFrame>
        <p:nvGraphicFramePr>
          <p:cNvPr id="172" name="Table 3"/>
          <p:cNvGraphicFramePr/>
          <p:nvPr/>
        </p:nvGraphicFramePr>
        <p:xfrm>
          <a:off x="4543560" y="1556640"/>
          <a:ext cx="3960000" cy="3456000"/>
        </p:xfrm>
        <a:graphic>
          <a:graphicData uri="http://schemas.openxmlformats.org/drawingml/2006/table">
            <a:tbl>
              <a:tblPr/>
              <a:tblGrid>
                <a:gridCol w="1510560"/>
                <a:gridCol w="1224720"/>
                <a:gridCol w="1224720"/>
              </a:tblGrid>
              <a:tr h="432000">
                <a:tc>
                  <a:txBody>
                    <a:bodyPr anchor="ctr" bIns="0" lIns="9360" rIns="9360" tIns="9360" wrap="none"/>
                    <a:p>
                      <a:pPr algn="ctr">
                        <a:lnSpc>
                          <a:spcPct val="150000"/>
                        </a:lnSpc>
                      </a:pPr>
                      <a:r>
                        <a:rPr b="1" lang="fr-FR">
                          <a:solidFill>
                            <a:srgbClr val="000000"/>
                          </a:solidFill>
                          <a:latin typeface="Calibri"/>
                        </a:rPr>
                        <a:t>Tranches d'âge</a:t>
                      </a:r>
                      <a:endParaRPr/>
                    </a:p>
                  </a:txBody>
                  <a:tcPr/>
                </a:tc>
                <a:tc>
                  <a:txBody>
                    <a:bodyPr anchor="ctr" bIns="0" lIns="9360" rIns="9360" tIns="9360" wrap="none"/>
                    <a:p>
                      <a:pPr algn="ctr">
                        <a:lnSpc>
                          <a:spcPct val="150000"/>
                        </a:lnSpc>
                      </a:pPr>
                      <a:r>
                        <a:rPr b="1" lang="fr-FR">
                          <a:solidFill>
                            <a:srgbClr val="000000"/>
                          </a:solidFill>
                          <a:latin typeface="Calibri"/>
                        </a:rPr>
                        <a:t>% 2015</a:t>
                      </a:r>
                      <a:endParaRPr/>
                    </a:p>
                  </a:txBody>
                  <a:tcPr/>
                </a:tc>
                <a:tc>
                  <a:txBody>
                    <a:bodyPr anchor="ctr" bIns="0" lIns="9360" rIns="9360" tIns="9360" wrap="none"/>
                    <a:p>
                      <a:pPr algn="ctr">
                        <a:lnSpc>
                          <a:spcPct val="150000"/>
                        </a:lnSpc>
                      </a:pPr>
                      <a:r>
                        <a:rPr b="1" lang="fr-FR">
                          <a:solidFill>
                            <a:srgbClr val="000000"/>
                          </a:solidFill>
                          <a:latin typeface="Calibri"/>
                        </a:rPr>
                        <a:t>% 2016</a:t>
                      </a:r>
                      <a:endParaRPr/>
                    </a:p>
                  </a:txBody>
                  <a:tcPr/>
                </a:tc>
              </a:tr>
              <a:tr h="432000">
                <a:tc>
                  <a:txBody>
                    <a:bodyPr anchor="ctr" bIns="0" lIns="9360" rIns="9360" tIns="9360" wrap="none"/>
                    <a:p>
                      <a:pPr algn="ctr">
                        <a:lnSpc>
                          <a:spcPct val="150000"/>
                        </a:lnSpc>
                      </a:pPr>
                      <a:r>
                        <a:rPr b="1" lang="fr-FR">
                          <a:solidFill>
                            <a:srgbClr val="000000"/>
                          </a:solidFill>
                          <a:latin typeface="Calibri"/>
                        </a:rPr>
                        <a:t>4/5 ans</a:t>
                      </a:r>
                      <a:endParaRPr/>
                    </a:p>
                  </a:txBody>
                  <a:tcPr/>
                </a:tc>
                <a:tc>
                  <a:txBody>
                    <a:bodyPr anchor="ctr" bIns="0" lIns="9360" rIns="9360" tIns="9360" wrap="none"/>
                    <a:p>
                      <a:pPr algn="ctr">
                        <a:lnSpc>
                          <a:spcPct val="150000"/>
                        </a:lnSpc>
                      </a:pPr>
                      <a:r>
                        <a:rPr b="1" lang="fr-FR">
                          <a:solidFill>
                            <a:srgbClr val="000000"/>
                          </a:solidFill>
                          <a:latin typeface="Calibri"/>
                        </a:rPr>
                        <a:t>1,9%</a:t>
                      </a:r>
                      <a:endParaRPr/>
                    </a:p>
                  </a:txBody>
                  <a:tcPr/>
                </a:tc>
                <a:tc>
                  <a:txBody>
                    <a:bodyPr anchor="ctr" bIns="0" lIns="9360" rIns="9360" tIns="9360" wrap="none"/>
                    <a:p>
                      <a:pPr algn="ctr">
                        <a:lnSpc>
                          <a:spcPct val="150000"/>
                        </a:lnSpc>
                      </a:pPr>
                      <a:r>
                        <a:rPr b="1" lang="fr-FR">
                          <a:solidFill>
                            <a:srgbClr val="000000"/>
                          </a:solidFill>
                          <a:latin typeface="Calibri"/>
                        </a:rPr>
                        <a:t>1,9%</a:t>
                      </a:r>
                      <a:endParaRPr/>
                    </a:p>
                  </a:txBody>
                  <a:tcPr/>
                </a:tc>
              </a:tr>
              <a:tr h="432000">
                <a:tc>
                  <a:txBody>
                    <a:bodyPr anchor="ctr" bIns="0" lIns="9360" rIns="9360" tIns="9360" wrap="none"/>
                    <a:p>
                      <a:pPr algn="ctr">
                        <a:lnSpc>
                          <a:spcPct val="150000"/>
                        </a:lnSpc>
                      </a:pPr>
                      <a:r>
                        <a:rPr b="1" lang="fr-FR">
                          <a:solidFill>
                            <a:srgbClr val="000000"/>
                          </a:solidFill>
                          <a:latin typeface="Calibri"/>
                        </a:rPr>
                        <a:t>6/7 ans</a:t>
                      </a:r>
                      <a:endParaRPr/>
                    </a:p>
                  </a:txBody>
                  <a:tcPr/>
                </a:tc>
                <a:tc>
                  <a:txBody>
                    <a:bodyPr anchor="ctr" bIns="0" lIns="9360" rIns="9360" tIns="9360" wrap="none"/>
                    <a:p>
                      <a:pPr algn="ctr">
                        <a:lnSpc>
                          <a:spcPct val="150000"/>
                        </a:lnSpc>
                      </a:pPr>
                      <a:r>
                        <a:rPr b="1" lang="fr-FR">
                          <a:solidFill>
                            <a:srgbClr val="000000"/>
                          </a:solidFill>
                          <a:latin typeface="Calibri"/>
                        </a:rPr>
                        <a:t>7,2%</a:t>
                      </a:r>
                      <a:endParaRPr/>
                    </a:p>
                  </a:txBody>
                  <a:tcPr/>
                </a:tc>
                <a:tc>
                  <a:txBody>
                    <a:bodyPr anchor="ctr" bIns="0" lIns="9360" rIns="9360" tIns="9360" wrap="none"/>
                    <a:p>
                      <a:pPr algn="ctr">
                        <a:lnSpc>
                          <a:spcPct val="150000"/>
                        </a:lnSpc>
                      </a:pPr>
                      <a:r>
                        <a:rPr b="1" lang="fr-FR">
                          <a:solidFill>
                            <a:srgbClr val="000000"/>
                          </a:solidFill>
                          <a:latin typeface="Calibri"/>
                        </a:rPr>
                        <a:t>8,0%</a:t>
                      </a:r>
                      <a:endParaRPr/>
                    </a:p>
                  </a:txBody>
                  <a:tcPr/>
                </a:tc>
              </a:tr>
              <a:tr h="432000">
                <a:tc>
                  <a:txBody>
                    <a:bodyPr anchor="ctr" bIns="0" lIns="9360" rIns="9360" tIns="9360" wrap="none"/>
                    <a:p>
                      <a:pPr algn="ctr">
                        <a:lnSpc>
                          <a:spcPct val="150000"/>
                        </a:lnSpc>
                      </a:pPr>
                      <a:r>
                        <a:rPr b="1" lang="fr-FR">
                          <a:solidFill>
                            <a:srgbClr val="000000"/>
                          </a:solidFill>
                          <a:latin typeface="Calibri"/>
                        </a:rPr>
                        <a:t>8/9 ans</a:t>
                      </a:r>
                      <a:endParaRPr/>
                    </a:p>
                  </a:txBody>
                  <a:tcPr/>
                </a:tc>
                <a:tc>
                  <a:txBody>
                    <a:bodyPr anchor="ctr" bIns="0" lIns="9360" rIns="9360" tIns="9360" wrap="none"/>
                    <a:p>
                      <a:pPr algn="ctr">
                        <a:lnSpc>
                          <a:spcPct val="150000"/>
                        </a:lnSpc>
                      </a:pPr>
                      <a:r>
                        <a:rPr b="1" lang="fr-FR">
                          <a:solidFill>
                            <a:srgbClr val="000000"/>
                          </a:solidFill>
                          <a:latin typeface="Calibri"/>
                        </a:rPr>
                        <a:t>12,6%</a:t>
                      </a:r>
                      <a:endParaRPr/>
                    </a:p>
                  </a:txBody>
                  <a:tcPr/>
                </a:tc>
                <a:tc>
                  <a:txBody>
                    <a:bodyPr anchor="ctr" bIns="0" lIns="9360" rIns="9360" tIns="9360" wrap="none"/>
                    <a:p>
                      <a:pPr algn="ctr">
                        <a:lnSpc>
                          <a:spcPct val="150000"/>
                        </a:lnSpc>
                      </a:pPr>
                      <a:r>
                        <a:rPr b="1" lang="fr-FR">
                          <a:solidFill>
                            <a:srgbClr val="000000"/>
                          </a:solidFill>
                          <a:latin typeface="Calibri"/>
                        </a:rPr>
                        <a:t>12,4%</a:t>
                      </a:r>
                      <a:endParaRPr/>
                    </a:p>
                  </a:txBody>
                  <a:tcPr/>
                </a:tc>
              </a:tr>
              <a:tr h="432000">
                <a:tc>
                  <a:txBody>
                    <a:bodyPr anchor="ctr" bIns="0" lIns="9360" rIns="9360" tIns="9360" wrap="none"/>
                    <a:p>
                      <a:pPr algn="ctr">
                        <a:lnSpc>
                          <a:spcPct val="150000"/>
                        </a:lnSpc>
                      </a:pPr>
                      <a:r>
                        <a:rPr b="1" lang="fr-FR">
                          <a:solidFill>
                            <a:srgbClr val="000000"/>
                          </a:solidFill>
                          <a:latin typeface="Calibri"/>
                        </a:rPr>
                        <a:t>10/11 ans</a:t>
                      </a:r>
                      <a:endParaRPr/>
                    </a:p>
                  </a:txBody>
                  <a:tcPr/>
                </a:tc>
                <a:tc>
                  <a:txBody>
                    <a:bodyPr anchor="ctr" bIns="0" lIns="9360" rIns="9360" tIns="9360" wrap="none"/>
                    <a:p>
                      <a:pPr algn="ctr">
                        <a:lnSpc>
                          <a:spcPct val="150000"/>
                        </a:lnSpc>
                      </a:pPr>
                      <a:r>
                        <a:rPr b="1" lang="fr-FR">
                          <a:solidFill>
                            <a:srgbClr val="000000"/>
                          </a:solidFill>
                          <a:latin typeface="Calibri"/>
                        </a:rPr>
                        <a:t>14,6%</a:t>
                      </a:r>
                      <a:endParaRPr/>
                    </a:p>
                  </a:txBody>
                  <a:tcPr/>
                </a:tc>
                <a:tc>
                  <a:txBody>
                    <a:bodyPr anchor="ctr" bIns="0" lIns="9360" rIns="9360" tIns="9360" wrap="none"/>
                    <a:p>
                      <a:pPr algn="ctr">
                        <a:lnSpc>
                          <a:spcPct val="150000"/>
                        </a:lnSpc>
                      </a:pPr>
                      <a:r>
                        <a:rPr b="1" lang="fr-FR">
                          <a:solidFill>
                            <a:srgbClr val="000000"/>
                          </a:solidFill>
                          <a:latin typeface="Calibri"/>
                        </a:rPr>
                        <a:t>15,7%</a:t>
                      </a:r>
                      <a:endParaRPr/>
                    </a:p>
                  </a:txBody>
                  <a:tcPr/>
                </a:tc>
              </a:tr>
              <a:tr h="432000">
                <a:tc>
                  <a:txBody>
                    <a:bodyPr anchor="ctr" bIns="0" lIns="9360" rIns="9360" tIns="9360" wrap="none"/>
                    <a:p>
                      <a:pPr algn="ctr">
                        <a:lnSpc>
                          <a:spcPct val="150000"/>
                        </a:lnSpc>
                      </a:pPr>
                      <a:r>
                        <a:rPr b="1" lang="fr-FR">
                          <a:solidFill>
                            <a:srgbClr val="000000"/>
                          </a:solidFill>
                          <a:latin typeface="Calibri"/>
                        </a:rPr>
                        <a:t>12/13 ans</a:t>
                      </a:r>
                      <a:endParaRPr/>
                    </a:p>
                  </a:txBody>
                  <a:tcPr/>
                </a:tc>
                <a:tc>
                  <a:txBody>
                    <a:bodyPr anchor="ctr" bIns="0" lIns="9360" rIns="9360" tIns="9360" wrap="none"/>
                    <a:p>
                      <a:pPr algn="ctr">
                        <a:lnSpc>
                          <a:spcPct val="150000"/>
                        </a:lnSpc>
                      </a:pPr>
                      <a:r>
                        <a:rPr b="1" lang="fr-FR">
                          <a:solidFill>
                            <a:srgbClr val="000000"/>
                          </a:solidFill>
                          <a:latin typeface="Calibri"/>
                        </a:rPr>
                        <a:t>20,2%</a:t>
                      </a:r>
                      <a:endParaRPr/>
                    </a:p>
                  </a:txBody>
                  <a:tcPr/>
                </a:tc>
                <a:tc>
                  <a:txBody>
                    <a:bodyPr anchor="ctr" bIns="0" lIns="9360" rIns="9360" tIns="9360" wrap="none"/>
                    <a:p>
                      <a:pPr algn="ctr">
                        <a:lnSpc>
                          <a:spcPct val="150000"/>
                        </a:lnSpc>
                      </a:pPr>
                      <a:r>
                        <a:rPr b="1" lang="fr-FR">
                          <a:solidFill>
                            <a:srgbClr val="000000"/>
                          </a:solidFill>
                          <a:latin typeface="Calibri"/>
                        </a:rPr>
                        <a:t>18,7%</a:t>
                      </a:r>
                      <a:endParaRPr/>
                    </a:p>
                  </a:txBody>
                  <a:tcPr/>
                </a:tc>
              </a:tr>
              <a:tr h="432000">
                <a:tc>
                  <a:txBody>
                    <a:bodyPr anchor="ctr" bIns="0" lIns="9360" rIns="9360" tIns="9360" wrap="none"/>
                    <a:p>
                      <a:pPr algn="ctr">
                        <a:lnSpc>
                          <a:spcPct val="150000"/>
                        </a:lnSpc>
                      </a:pPr>
                      <a:r>
                        <a:rPr b="1" lang="fr-FR">
                          <a:solidFill>
                            <a:srgbClr val="000000"/>
                          </a:solidFill>
                          <a:latin typeface="Calibri"/>
                        </a:rPr>
                        <a:t>14/15 ans</a:t>
                      </a:r>
                      <a:endParaRPr/>
                    </a:p>
                  </a:txBody>
                  <a:tcPr/>
                </a:tc>
                <a:tc>
                  <a:txBody>
                    <a:bodyPr anchor="ctr" bIns="0" lIns="9360" rIns="9360" tIns="9360" wrap="none"/>
                    <a:p>
                      <a:pPr algn="ctr">
                        <a:lnSpc>
                          <a:spcPct val="150000"/>
                        </a:lnSpc>
                      </a:pPr>
                      <a:r>
                        <a:rPr b="1" lang="fr-FR">
                          <a:solidFill>
                            <a:srgbClr val="000000"/>
                          </a:solidFill>
                          <a:latin typeface="Calibri"/>
                        </a:rPr>
                        <a:t>22,6%</a:t>
                      </a:r>
                      <a:endParaRPr/>
                    </a:p>
                  </a:txBody>
                  <a:tcPr/>
                </a:tc>
                <a:tc>
                  <a:txBody>
                    <a:bodyPr anchor="ctr" bIns="0" lIns="9360" rIns="9360" tIns="9360" wrap="none"/>
                    <a:p>
                      <a:pPr algn="ctr">
                        <a:lnSpc>
                          <a:spcPct val="150000"/>
                        </a:lnSpc>
                      </a:pPr>
                      <a:r>
                        <a:rPr b="1" lang="fr-FR">
                          <a:solidFill>
                            <a:srgbClr val="000000"/>
                          </a:solidFill>
                          <a:latin typeface="Calibri"/>
                        </a:rPr>
                        <a:t>22,6%</a:t>
                      </a:r>
                      <a:endParaRPr/>
                    </a:p>
                  </a:txBody>
                  <a:tcPr/>
                </a:tc>
              </a:tr>
              <a:tr h="432000">
                <a:tc>
                  <a:txBody>
                    <a:bodyPr anchor="ctr" bIns="0" lIns="9360" rIns="9360" tIns="9360" wrap="none"/>
                    <a:p>
                      <a:pPr algn="ctr">
                        <a:lnSpc>
                          <a:spcPct val="150000"/>
                        </a:lnSpc>
                      </a:pPr>
                      <a:r>
                        <a:rPr b="1" lang="fr-FR">
                          <a:solidFill>
                            <a:srgbClr val="000000"/>
                          </a:solidFill>
                          <a:latin typeface="Calibri"/>
                        </a:rPr>
                        <a:t>16/17 ans</a:t>
                      </a:r>
                      <a:endParaRPr/>
                    </a:p>
                  </a:txBody>
                  <a:tcPr/>
                </a:tc>
                <a:tc>
                  <a:txBody>
                    <a:bodyPr anchor="ctr" bIns="0" lIns="9360" rIns="9360" tIns="9360" wrap="none"/>
                    <a:p>
                      <a:pPr algn="ctr">
                        <a:lnSpc>
                          <a:spcPct val="150000"/>
                        </a:lnSpc>
                      </a:pPr>
                      <a:r>
                        <a:rPr b="1" lang="fr-FR">
                          <a:solidFill>
                            <a:srgbClr val="000000"/>
                          </a:solidFill>
                          <a:latin typeface="Calibri"/>
                        </a:rPr>
                        <a:t>20,9%</a:t>
                      </a:r>
                      <a:endParaRPr/>
                    </a:p>
                  </a:txBody>
                  <a:tcPr/>
                </a:tc>
                <a:tc>
                  <a:txBody>
                    <a:bodyPr anchor="ctr" bIns="0" lIns="9360" rIns="9360" tIns="9360" wrap="none"/>
                    <a:p>
                      <a:pPr algn="ctr">
                        <a:lnSpc>
                          <a:spcPct val="150000"/>
                        </a:lnSpc>
                      </a:pPr>
                      <a:r>
                        <a:rPr b="1" lang="fr-FR">
                          <a:solidFill>
                            <a:srgbClr val="000000"/>
                          </a:solidFill>
                          <a:latin typeface="Calibri"/>
                        </a:rPr>
                        <a:t>20,6%</a:t>
                      </a:r>
                      <a:endParaRPr/>
                    </a:p>
                  </a:txBody>
                  <a:tcPr/>
                </a:tc>
              </a:tr>
            </a:tbl>
          </a:graphicData>
        </a:graphic>
      </p:graphicFrame>
      <p:sp>
        <p:nvSpPr>
          <p:cNvPr id="173" name="CustomShape 4"/>
          <p:cNvSpPr/>
          <p:nvPr/>
        </p:nvSpPr>
        <p:spPr>
          <a:xfrm>
            <a:off x="4594320" y="5172840"/>
            <a:ext cx="3983760" cy="1120320"/>
          </a:xfrm>
          <a:prstGeom prst="rect">
            <a:avLst/>
          </a:prstGeom>
        </p:spPr>
        <p:txBody>
          <a:bodyPr/>
          <a:p>
            <a:pPr algn="just">
              <a:lnSpc>
                <a:spcPct val="100000"/>
              </a:lnSpc>
            </a:pPr>
            <a:r>
              <a:rPr b="1" lang="fr-FR">
                <a:solidFill>
                  <a:srgbClr val="d64e95"/>
                </a:solidFill>
                <a:latin typeface="Calibri"/>
              </a:rPr>
              <a:t>Part des 6/11 ans 2015 : 34,4 %</a:t>
            </a:r>
            <a:endParaRPr/>
          </a:p>
          <a:p>
            <a:pPr algn="just">
              <a:lnSpc>
                <a:spcPct val="100000"/>
              </a:lnSpc>
            </a:pPr>
            <a:endParaRPr/>
          </a:p>
          <a:p>
            <a:pPr algn="just">
              <a:lnSpc>
                <a:spcPct val="100000"/>
              </a:lnSpc>
            </a:pPr>
            <a:r>
              <a:rPr b="1" lang="fr-FR">
                <a:solidFill>
                  <a:srgbClr val="d64e95"/>
                </a:solidFill>
                <a:latin typeface="Calibri"/>
              </a:rPr>
              <a:t>Part des 6/11 ans 2016 : 36,1 %</a:t>
            </a:r>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4" name="TextShape 1"/>
          <p:cNvSpPr txBox="1"/>
          <p:nvPr/>
        </p:nvSpPr>
        <p:spPr>
          <a:xfrm>
            <a:off x="250920" y="130320"/>
            <a:ext cx="8686440" cy="705960"/>
          </a:xfrm>
          <a:prstGeom prst="rect">
            <a:avLst/>
          </a:prstGeom>
        </p:spPr>
        <p:txBody>
          <a:bodyPr anchor="ctr"/>
          <a:p>
            <a:pPr algn="ctr">
              <a:lnSpc>
                <a:spcPct val="100000"/>
              </a:lnSpc>
            </a:pPr>
            <a:r>
              <a:rPr lang="fr-FR" sz="3600">
                <a:solidFill>
                  <a:srgbClr val="ffffff"/>
                </a:solidFill>
                <a:latin typeface="Calibri"/>
                <a:ea typeface="Arial Unicode MS"/>
              </a:rPr>
              <a:t>Répartition des colons par organisateur </a:t>
            </a:r>
            <a:endParaRPr/>
          </a:p>
        </p:txBody>
      </p:sp>
      <p:graphicFrame>
        <p:nvGraphicFramePr>
          <p:cNvPr id="175" name="Table 2"/>
          <p:cNvGraphicFramePr/>
          <p:nvPr/>
        </p:nvGraphicFramePr>
        <p:xfrm>
          <a:off x="250920" y="1124640"/>
          <a:ext cx="8497440" cy="4320000"/>
        </p:xfrm>
        <a:graphic>
          <a:graphicData uri="http://schemas.openxmlformats.org/drawingml/2006/table">
            <a:tbl>
              <a:tblPr/>
              <a:tblGrid>
                <a:gridCol w="4428720"/>
                <a:gridCol w="4068720"/>
              </a:tblGrid>
              <a:tr h="639720">
                <a:tc>
                  <a:txBody>
                    <a:bodyPr anchor="ctr" bIns="0" lIns="9360" rIns="9360" tIns="9360" wrap="none"/>
                    <a:p>
                      <a:pPr algn="ctr">
                        <a:lnSpc>
                          <a:spcPct val="100000"/>
                        </a:lnSpc>
                      </a:pPr>
                      <a:r>
                        <a:rPr b="1" lang="fr-FR">
                          <a:solidFill>
                            <a:srgbClr val="000000"/>
                          </a:solidFill>
                          <a:latin typeface="Calibri"/>
                        </a:rPr>
                        <a:t>Organisateurs</a:t>
                      </a:r>
                      <a:endParaRPr/>
                    </a:p>
                  </a:txBody>
                  <a:tcPr/>
                </a:tc>
                <a:tc>
                  <a:txBody>
                    <a:bodyPr anchor="ctr" bIns="0" lIns="9360" rIns="9360" tIns="9360" wrap="none"/>
                    <a:p>
                      <a:pPr algn="ctr">
                        <a:lnSpc>
                          <a:spcPct val="100000"/>
                        </a:lnSpc>
                      </a:pPr>
                      <a:r>
                        <a:rPr b="1" lang="fr-FR">
                          <a:solidFill>
                            <a:srgbClr val="000000"/>
                          </a:solidFill>
                          <a:latin typeface="Calibri"/>
                        </a:rPr>
                        <a:t>%</a:t>
                      </a:r>
                      <a:endParaRPr/>
                    </a:p>
                  </a:txBody>
                  <a:tcPr/>
                </a:tc>
              </a:tr>
              <a:tr h="360000">
                <a:tc>
                  <a:txBody>
                    <a:bodyPr anchor="ctr" bIns="0" lIns="9360" rIns="9360" tIns="9360" wrap="none"/>
                    <a:p>
                      <a:pPr algn="ctr">
                        <a:lnSpc>
                          <a:spcPct val="100000"/>
                        </a:lnSpc>
                      </a:pPr>
                      <a:r>
                        <a:rPr b="1" lang="fr-FR">
                          <a:solidFill>
                            <a:srgbClr val="000000"/>
                          </a:solidFill>
                          <a:latin typeface="Calibri"/>
                        </a:rPr>
                        <a:t>EPAF</a:t>
                      </a:r>
                      <a:endParaRPr/>
                    </a:p>
                  </a:txBody>
                  <a:tcPr/>
                </a:tc>
                <a:tc>
                  <a:txBody>
                    <a:bodyPr anchor="ctr" bIns="0" lIns="9360" rIns="9360" tIns="9360" wrap="none"/>
                    <a:p>
                      <a:pPr algn="ctr">
                        <a:lnSpc>
                          <a:spcPct val="100000"/>
                        </a:lnSpc>
                      </a:pPr>
                      <a:r>
                        <a:rPr b="1" lang="fr-FR">
                          <a:solidFill>
                            <a:srgbClr val="000000"/>
                          </a:solidFill>
                          <a:latin typeface="Calibri"/>
                        </a:rPr>
                        <a:t>36,90%</a:t>
                      </a:r>
                      <a:endParaRPr/>
                    </a:p>
                  </a:txBody>
                  <a:tcPr/>
                </a:tc>
              </a:tr>
              <a:tr h="299880">
                <a:tc>
                  <a:txBody>
                    <a:bodyPr anchor="ctr" bIns="0" lIns="9360" rIns="9360" tIns="9360" wrap="none"/>
                    <a:p>
                      <a:pPr algn="ctr">
                        <a:lnSpc>
                          <a:spcPct val="100000"/>
                        </a:lnSpc>
                      </a:pPr>
                      <a:r>
                        <a:rPr b="1" lang="fr-FR">
                          <a:solidFill>
                            <a:srgbClr val="000000"/>
                          </a:solidFill>
                          <a:latin typeface="Calibri"/>
                        </a:rPr>
                        <a:t>Sans Frontières</a:t>
                      </a:r>
                      <a:endParaRPr/>
                    </a:p>
                  </a:txBody>
                  <a:tcPr/>
                </a:tc>
                <a:tc>
                  <a:txBody>
                    <a:bodyPr anchor="ctr" bIns="0" lIns="9360" rIns="9360" tIns="9360" wrap="none"/>
                    <a:p>
                      <a:pPr algn="ctr">
                        <a:lnSpc>
                          <a:spcPct val="100000"/>
                        </a:lnSpc>
                      </a:pPr>
                      <a:r>
                        <a:rPr b="1" lang="fr-FR">
                          <a:solidFill>
                            <a:srgbClr val="000000"/>
                          </a:solidFill>
                          <a:latin typeface="Calibri"/>
                        </a:rPr>
                        <a:t>10,10%</a:t>
                      </a:r>
                      <a:endParaRPr/>
                    </a:p>
                  </a:txBody>
                  <a:tcPr/>
                </a:tc>
              </a:tr>
              <a:tr h="299880">
                <a:tc>
                  <a:txBody>
                    <a:bodyPr anchor="ctr" bIns="0" lIns="9360" rIns="9360" tIns="9360" wrap="none"/>
                    <a:p>
                      <a:pPr algn="ctr">
                        <a:lnSpc>
                          <a:spcPct val="100000"/>
                        </a:lnSpc>
                      </a:pPr>
                      <a:r>
                        <a:rPr b="1" lang="fr-FR">
                          <a:solidFill>
                            <a:srgbClr val="000000"/>
                          </a:solidFill>
                          <a:latin typeface="Calibri"/>
                        </a:rPr>
                        <a:t>ALUDEO</a:t>
                      </a:r>
                      <a:endParaRPr/>
                    </a:p>
                  </a:txBody>
                  <a:tcPr/>
                </a:tc>
                <a:tc>
                  <a:txBody>
                    <a:bodyPr anchor="ctr" bIns="0" lIns="9360" rIns="9360" tIns="9360" wrap="none"/>
                    <a:p>
                      <a:pPr algn="ctr">
                        <a:lnSpc>
                          <a:spcPct val="100000"/>
                        </a:lnSpc>
                      </a:pPr>
                      <a:r>
                        <a:rPr b="1" lang="fr-FR">
                          <a:solidFill>
                            <a:srgbClr val="000000"/>
                          </a:solidFill>
                          <a:latin typeface="Calibri"/>
                        </a:rPr>
                        <a:t>7,30%</a:t>
                      </a:r>
                      <a:endParaRPr/>
                    </a:p>
                  </a:txBody>
                  <a:tcPr/>
                </a:tc>
              </a:tr>
              <a:tr h="299880">
                <a:tc>
                  <a:txBody>
                    <a:bodyPr anchor="ctr" bIns="0" lIns="9360" rIns="9360" tIns="9360" wrap="none"/>
                    <a:p>
                      <a:pPr algn="ctr">
                        <a:lnSpc>
                          <a:spcPct val="100000"/>
                        </a:lnSpc>
                      </a:pPr>
                      <a:r>
                        <a:rPr b="1" lang="fr-FR">
                          <a:solidFill>
                            <a:srgbClr val="000000"/>
                          </a:solidFill>
                          <a:latin typeface="Calibri"/>
                        </a:rPr>
                        <a:t>Qui Voyage</a:t>
                      </a:r>
                      <a:endParaRPr/>
                    </a:p>
                  </a:txBody>
                  <a:tcPr/>
                </a:tc>
                <a:tc>
                  <a:txBody>
                    <a:bodyPr anchor="ctr" bIns="0" lIns="9360" rIns="9360" tIns="9360" wrap="none"/>
                    <a:p>
                      <a:pPr algn="ctr">
                        <a:lnSpc>
                          <a:spcPct val="100000"/>
                        </a:lnSpc>
                      </a:pPr>
                      <a:r>
                        <a:rPr b="1" lang="fr-FR">
                          <a:solidFill>
                            <a:srgbClr val="000000"/>
                          </a:solidFill>
                          <a:latin typeface="Calibri"/>
                        </a:rPr>
                        <a:t>8,60%</a:t>
                      </a:r>
                      <a:endParaRPr/>
                    </a:p>
                  </a:txBody>
                  <a:tcPr/>
                </a:tc>
              </a:tr>
              <a:tr h="299880">
                <a:tc>
                  <a:txBody>
                    <a:bodyPr anchor="ctr" bIns="0" lIns="9360" rIns="9360" tIns="9360" wrap="none"/>
                    <a:p>
                      <a:pPr algn="ctr">
                        <a:lnSpc>
                          <a:spcPct val="100000"/>
                        </a:lnSpc>
                      </a:pPr>
                      <a:r>
                        <a:rPr b="1" lang="fr-FR">
                          <a:solidFill>
                            <a:srgbClr val="000000"/>
                          </a:solidFill>
                          <a:latin typeface="Calibri"/>
                        </a:rPr>
                        <a:t>Agence Nature</a:t>
                      </a:r>
                      <a:endParaRPr/>
                    </a:p>
                  </a:txBody>
                  <a:tcPr/>
                </a:tc>
                <a:tc>
                  <a:txBody>
                    <a:bodyPr anchor="ctr" bIns="0" lIns="9360" rIns="9360" tIns="9360" wrap="none"/>
                    <a:p>
                      <a:pPr algn="ctr">
                        <a:lnSpc>
                          <a:spcPct val="100000"/>
                        </a:lnSpc>
                      </a:pPr>
                      <a:r>
                        <a:rPr b="1" lang="fr-FR">
                          <a:solidFill>
                            <a:srgbClr val="000000"/>
                          </a:solidFill>
                          <a:latin typeface="Calibri"/>
                        </a:rPr>
                        <a:t>6,30%</a:t>
                      </a:r>
                      <a:endParaRPr/>
                    </a:p>
                  </a:txBody>
                  <a:tcPr/>
                </a:tc>
              </a:tr>
              <a:tr h="299880">
                <a:tc>
                  <a:txBody>
                    <a:bodyPr anchor="ctr" bIns="0" lIns="9360" rIns="9360" tIns="9360" wrap="none"/>
                    <a:p>
                      <a:pPr algn="ctr">
                        <a:lnSpc>
                          <a:spcPct val="100000"/>
                        </a:lnSpc>
                      </a:pPr>
                      <a:r>
                        <a:rPr b="1" lang="fr-FR">
                          <a:solidFill>
                            <a:srgbClr val="000000"/>
                          </a:solidFill>
                          <a:latin typeface="Calibri"/>
                        </a:rPr>
                        <a:t>Djuringa Juniors</a:t>
                      </a:r>
                      <a:endParaRPr/>
                    </a:p>
                  </a:txBody>
                  <a:tcPr/>
                </a:tc>
                <a:tc>
                  <a:txBody>
                    <a:bodyPr anchor="ctr" bIns="0" lIns="9360" rIns="9360" tIns="9360" wrap="none"/>
                    <a:p>
                      <a:pPr algn="ctr">
                        <a:lnSpc>
                          <a:spcPct val="100000"/>
                        </a:lnSpc>
                      </a:pPr>
                      <a:r>
                        <a:rPr b="1" lang="fr-FR">
                          <a:solidFill>
                            <a:srgbClr val="000000"/>
                          </a:solidFill>
                          <a:latin typeface="Calibri"/>
                        </a:rPr>
                        <a:t>8,20%</a:t>
                      </a:r>
                      <a:endParaRPr/>
                    </a:p>
                  </a:txBody>
                  <a:tcPr/>
                </a:tc>
              </a:tr>
              <a:tr h="299880">
                <a:tc>
                  <a:txBody>
                    <a:bodyPr anchor="ctr" bIns="0" lIns="9360" rIns="9360" tIns="9360" wrap="none"/>
                    <a:p>
                      <a:pPr algn="ctr">
                        <a:lnSpc>
                          <a:spcPct val="100000"/>
                        </a:lnSpc>
                      </a:pPr>
                      <a:r>
                        <a:rPr b="1" lang="fr-FR">
                          <a:solidFill>
                            <a:srgbClr val="000000"/>
                          </a:solidFill>
                          <a:latin typeface="Calibri"/>
                        </a:rPr>
                        <a:t>PEP découvertes</a:t>
                      </a:r>
                      <a:endParaRPr/>
                    </a:p>
                  </a:txBody>
                  <a:tcPr/>
                </a:tc>
                <a:tc>
                  <a:txBody>
                    <a:bodyPr anchor="ctr" bIns="0" lIns="9360" rIns="9360" tIns="9360" wrap="none"/>
                    <a:p>
                      <a:pPr algn="ctr">
                        <a:lnSpc>
                          <a:spcPct val="100000"/>
                        </a:lnSpc>
                      </a:pPr>
                      <a:r>
                        <a:rPr b="1" lang="fr-FR">
                          <a:solidFill>
                            <a:srgbClr val="000000"/>
                          </a:solidFill>
                          <a:latin typeface="Calibri"/>
                        </a:rPr>
                        <a:t>1,20%</a:t>
                      </a:r>
                      <a:endParaRPr/>
                    </a:p>
                  </a:txBody>
                  <a:tcPr/>
                </a:tc>
              </a:tr>
              <a:tr h="299880">
                <a:tc>
                  <a:txBody>
                    <a:bodyPr anchor="ctr" bIns="0" lIns="9360" rIns="9360" tIns="9360" wrap="none"/>
                    <a:p>
                      <a:pPr algn="ctr">
                        <a:lnSpc>
                          <a:spcPct val="100000"/>
                        </a:lnSpc>
                      </a:pPr>
                      <a:r>
                        <a:rPr b="1" lang="fr-FR">
                          <a:solidFill>
                            <a:srgbClr val="000000"/>
                          </a:solidFill>
                          <a:latin typeface="Calibri"/>
                        </a:rPr>
                        <a:t>Altia</a:t>
                      </a:r>
                      <a:endParaRPr/>
                    </a:p>
                  </a:txBody>
                  <a:tcPr/>
                </a:tc>
                <a:tc>
                  <a:txBody>
                    <a:bodyPr anchor="ctr" bIns="0" lIns="9360" rIns="9360" tIns="9360" wrap="none"/>
                    <a:p>
                      <a:pPr algn="ctr">
                        <a:lnSpc>
                          <a:spcPct val="100000"/>
                        </a:lnSpc>
                      </a:pPr>
                      <a:r>
                        <a:rPr b="1" lang="fr-FR">
                          <a:solidFill>
                            <a:srgbClr val="000000"/>
                          </a:solidFill>
                          <a:latin typeface="Calibri"/>
                        </a:rPr>
                        <a:t>3,80%</a:t>
                      </a:r>
                      <a:endParaRPr/>
                    </a:p>
                  </a:txBody>
                  <a:tcPr/>
                </a:tc>
              </a:tr>
              <a:tr h="299880">
                <a:tc>
                  <a:txBody>
                    <a:bodyPr anchor="ctr" bIns="0" lIns="9360" rIns="9360" tIns="9360" wrap="none"/>
                    <a:p>
                      <a:pPr algn="ctr">
                        <a:lnSpc>
                          <a:spcPct val="100000"/>
                        </a:lnSpc>
                      </a:pPr>
                      <a:r>
                        <a:rPr b="1" lang="fr-FR">
                          <a:solidFill>
                            <a:srgbClr val="000000"/>
                          </a:solidFill>
                          <a:latin typeface="Calibri"/>
                        </a:rPr>
                        <a:t>ADVE</a:t>
                      </a:r>
                      <a:endParaRPr/>
                    </a:p>
                  </a:txBody>
                  <a:tcPr/>
                </a:tc>
                <a:tc>
                  <a:txBody>
                    <a:bodyPr anchor="ctr" bIns="0" lIns="9360" rIns="9360" tIns="9360" wrap="none"/>
                    <a:p>
                      <a:pPr algn="ctr">
                        <a:lnSpc>
                          <a:spcPct val="100000"/>
                        </a:lnSpc>
                      </a:pPr>
                      <a:r>
                        <a:rPr b="1" lang="fr-FR">
                          <a:solidFill>
                            <a:srgbClr val="000000"/>
                          </a:solidFill>
                          <a:latin typeface="Calibri"/>
                        </a:rPr>
                        <a:t>6,30%</a:t>
                      </a:r>
                      <a:endParaRPr/>
                    </a:p>
                  </a:txBody>
                  <a:tcPr/>
                </a:tc>
              </a:tr>
              <a:tr h="299880">
                <a:tc>
                  <a:txBody>
                    <a:bodyPr anchor="ctr" bIns="0" lIns="9360" rIns="9360" tIns="9360" wrap="none"/>
                    <a:p>
                      <a:pPr algn="ctr">
                        <a:lnSpc>
                          <a:spcPct val="100000"/>
                        </a:lnSpc>
                      </a:pPr>
                      <a:r>
                        <a:rPr b="1" lang="fr-FR">
                          <a:solidFill>
                            <a:srgbClr val="000000"/>
                          </a:solidFill>
                          <a:latin typeface="Calibri"/>
                        </a:rPr>
                        <a:t>Zigo</a:t>
                      </a:r>
                      <a:endParaRPr/>
                    </a:p>
                  </a:txBody>
                  <a:tcPr/>
                </a:tc>
                <a:tc>
                  <a:txBody>
                    <a:bodyPr anchor="ctr" bIns="0" lIns="9360" rIns="9360" tIns="9360" wrap="none"/>
                    <a:p>
                      <a:pPr algn="ctr">
                        <a:lnSpc>
                          <a:spcPct val="100000"/>
                        </a:lnSpc>
                      </a:pPr>
                      <a:r>
                        <a:rPr b="1" lang="fr-FR">
                          <a:solidFill>
                            <a:srgbClr val="000000"/>
                          </a:solidFill>
                          <a:latin typeface="Calibri"/>
                        </a:rPr>
                        <a:t>1,20%</a:t>
                      </a:r>
                      <a:endParaRPr/>
                    </a:p>
                  </a:txBody>
                  <a:tcPr/>
                </a:tc>
              </a:tr>
              <a:tr h="299880">
                <a:tc>
                  <a:txBody>
                    <a:bodyPr anchor="ctr" bIns="0" lIns="9360" rIns="9360" tIns="9360" wrap="none"/>
                    <a:p>
                      <a:pPr algn="ctr">
                        <a:lnSpc>
                          <a:spcPct val="100000"/>
                        </a:lnSpc>
                      </a:pPr>
                      <a:r>
                        <a:rPr b="1" lang="fr-FR">
                          <a:solidFill>
                            <a:srgbClr val="000000"/>
                          </a:solidFill>
                          <a:latin typeface="Calibri"/>
                        </a:rPr>
                        <a:t>Total</a:t>
                      </a:r>
                      <a:endParaRPr/>
                    </a:p>
                  </a:txBody>
                  <a:tcPr/>
                </a:tc>
                <a:tc>
                  <a:txBody>
                    <a:bodyPr anchor="ctr" bIns="0" lIns="9360" rIns="9360" tIns="9360" wrap="none"/>
                    <a:p>
                      <a:pPr algn="ctr">
                        <a:lnSpc>
                          <a:spcPct val="100000"/>
                        </a:lnSpc>
                      </a:pPr>
                      <a:r>
                        <a:rPr b="1" lang="fr-FR">
                          <a:solidFill>
                            <a:srgbClr val="000000"/>
                          </a:solidFill>
                          <a:latin typeface="Calibri"/>
                        </a:rPr>
                        <a:t>89,90%</a:t>
                      </a:r>
                      <a:endParaRPr/>
                    </a:p>
                  </a:txBody>
                  <a:tcPr/>
                </a:tc>
              </a:tr>
              <a:tr h="321480">
                <a:tc>
                  <a:txBody>
                    <a:bodyPr anchor="ctr" bIns="0" lIns="9360" rIns="9360" tIns="9360" wrap="none"/>
                    <a:p>
                      <a:pPr algn="ctr">
                        <a:lnSpc>
                          <a:spcPct val="100000"/>
                        </a:lnSpc>
                      </a:pPr>
                      <a:r>
                        <a:rPr b="1" lang="fr-FR">
                          <a:solidFill>
                            <a:srgbClr val="000000"/>
                          </a:solidFill>
                          <a:latin typeface="Calibri"/>
                        </a:rPr>
                        <a:t>Autres</a:t>
                      </a:r>
                      <a:endParaRPr/>
                    </a:p>
                  </a:txBody>
                  <a:tcPr/>
                </a:tc>
                <a:tc>
                  <a:txBody>
                    <a:bodyPr anchor="ctr" bIns="0" lIns="9360" rIns="9360" tIns="9360" wrap="none"/>
                    <a:p>
                      <a:pPr algn="ctr">
                        <a:lnSpc>
                          <a:spcPct val="100000"/>
                        </a:lnSpc>
                      </a:pPr>
                      <a:r>
                        <a:rPr b="1" lang="fr-FR">
                          <a:solidFill>
                            <a:srgbClr val="000000"/>
                          </a:solidFill>
                          <a:latin typeface="Calibri"/>
                        </a:rPr>
                        <a:t>10,10%</a:t>
                      </a:r>
                      <a:endParaRPr/>
                    </a:p>
                  </a:txBody>
                  <a:tcPr/>
                </a:tc>
              </a:tr>
            </a:tbl>
          </a:graphicData>
        </a:graphic>
      </p:graphicFrame>
      <p:sp>
        <p:nvSpPr>
          <p:cNvPr id="176" name="CustomShape 3"/>
          <p:cNvSpPr/>
          <p:nvPr/>
        </p:nvSpPr>
        <p:spPr>
          <a:xfrm>
            <a:off x="473760" y="5517360"/>
            <a:ext cx="8240400" cy="671040"/>
          </a:xfrm>
          <a:prstGeom prst="rect">
            <a:avLst/>
          </a:prstGeom>
        </p:spPr>
        <p:txBody>
          <a:bodyPr/>
          <a:p>
            <a:pPr algn="ctr">
              <a:lnSpc>
                <a:spcPct val="100000"/>
              </a:lnSpc>
            </a:pPr>
            <a:r>
              <a:rPr b="1" lang="fr-FR" sz="1600">
                <a:solidFill>
                  <a:srgbClr val="d64e95"/>
                </a:solidFill>
                <a:latin typeface="Calibri"/>
              </a:rPr>
              <a:t>Part EPAF 2015 : 31,4 %</a:t>
            </a:r>
            <a:endParaRPr/>
          </a:p>
          <a:p>
            <a:pPr algn="ctr">
              <a:lnSpc>
                <a:spcPct val="100000"/>
              </a:lnSpc>
            </a:pPr>
            <a:r>
              <a:rPr b="1" lang="fr-FR" sz="1600">
                <a:solidFill>
                  <a:srgbClr val="d64e95"/>
                </a:solidFill>
                <a:latin typeface="Calibri"/>
              </a:rPr>
              <a:t>Part EPAF 2016 : 36,9 %</a:t>
            </a:r>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7"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VACANCES ENSEMBLE</a:t>
            </a:r>
            <a:endParaRPr/>
          </a:p>
        </p:txBody>
      </p:sp>
      <p:sp>
        <p:nvSpPr>
          <p:cNvPr id="178" name="TextShape 2"/>
          <p:cNvSpPr txBox="1"/>
          <p:nvPr/>
        </p:nvSpPr>
        <p:spPr>
          <a:xfrm>
            <a:off x="428760" y="1052640"/>
            <a:ext cx="8229240" cy="5328720"/>
          </a:xfrm>
          <a:prstGeom prst="rect">
            <a:avLst/>
          </a:prstGeom>
        </p:spPr>
        <p:txBody>
          <a:bodyPr/>
          <a:p>
            <a:pPr algn="just">
              <a:lnSpc>
                <a:spcPct val="100000"/>
              </a:lnSpc>
            </a:pPr>
            <a:endParaRPr/>
          </a:p>
          <a:p>
            <a:pPr algn="just">
              <a:lnSpc>
                <a:spcPct val="100000"/>
              </a:lnSpc>
              <a:buFont typeface="Arial"/>
              <a:buChar char="•"/>
            </a:pPr>
            <a:r>
              <a:rPr b="1" lang="fr-FR" sz="2400">
                <a:solidFill>
                  <a:srgbClr val="522e91"/>
                </a:solidFill>
                <a:latin typeface="Calibri"/>
              </a:rPr>
              <a:t>296 départs d’enfants en situation de handicap partis</a:t>
            </a:r>
            <a:endParaRPr/>
          </a:p>
          <a:p>
            <a:pPr algn="just">
              <a:lnSpc>
                <a:spcPct val="100000"/>
              </a:lnSpc>
            </a:pPr>
            <a:endParaRPr/>
          </a:p>
          <a:p>
            <a:pPr algn="just">
              <a:lnSpc>
                <a:spcPct val="100000"/>
              </a:lnSpc>
            </a:pPr>
            <a:r>
              <a:rPr b="1" i="1" lang="fr-FR" sz="2400">
                <a:solidFill>
                  <a:srgbClr val="522e91"/>
                </a:solidFill>
                <a:latin typeface="Calibri"/>
              </a:rPr>
              <a:t>	</a:t>
            </a:r>
            <a:r>
              <a:rPr b="1" lang="fr-FR" sz="2400">
                <a:solidFill>
                  <a:srgbClr val="522e91"/>
                </a:solidFill>
                <a:latin typeface="Calibri"/>
              </a:rPr>
              <a:t>Répartition des différents types de handicap :</a:t>
            </a:r>
            <a:endParaRPr/>
          </a:p>
          <a:p>
            <a:pPr algn="just">
              <a:lnSpc>
                <a:spcPct val="100000"/>
              </a:lnSpc>
            </a:pPr>
            <a:r>
              <a:rPr b="1" lang="fr-FR" sz="2400">
                <a:solidFill>
                  <a:srgbClr val="522e91"/>
                </a:solidFill>
                <a:latin typeface="Calibri"/>
              </a:rPr>
              <a:t>	</a:t>
            </a:r>
            <a:r>
              <a:rPr b="1" lang="fr-FR" sz="2400">
                <a:solidFill>
                  <a:srgbClr val="522e91"/>
                </a:solidFill>
                <a:latin typeface="Calibri"/>
              </a:rPr>
              <a:t>. Mental</a:t>
            </a:r>
            <a:r>
              <a:rPr lang="fr-FR" sz="2400">
                <a:solidFill>
                  <a:srgbClr val="522e91"/>
                </a:solidFill>
                <a:latin typeface="Calibri"/>
              </a:rPr>
              <a:t>	</a:t>
            </a:r>
            <a:r>
              <a:rPr lang="fr-FR" sz="2400">
                <a:solidFill>
                  <a:srgbClr val="522e91"/>
                </a:solidFill>
                <a:latin typeface="Calibri"/>
              </a:rPr>
              <a:t>	</a:t>
            </a:r>
            <a:r>
              <a:rPr lang="fr-FR" sz="2400">
                <a:solidFill>
                  <a:srgbClr val="522e91"/>
                </a:solidFill>
                <a:latin typeface="Calibri"/>
              </a:rPr>
              <a:t>	</a:t>
            </a:r>
            <a:r>
              <a:rPr b="1" lang="fr-FR" sz="2400">
                <a:solidFill>
                  <a:srgbClr val="522e91"/>
                </a:solidFill>
                <a:latin typeface="Calibri"/>
              </a:rPr>
              <a:t>. Allergie alimentaire</a:t>
            </a:r>
            <a:endParaRPr/>
          </a:p>
          <a:p>
            <a:pPr algn="just">
              <a:lnSpc>
                <a:spcPct val="100000"/>
              </a:lnSpc>
            </a:pPr>
            <a:r>
              <a:rPr b="1" lang="fr-FR" sz="2400">
                <a:solidFill>
                  <a:srgbClr val="522e91"/>
                </a:solidFill>
                <a:latin typeface="Calibri"/>
              </a:rPr>
              <a:t>	</a:t>
            </a:r>
            <a:r>
              <a:rPr b="1" lang="fr-FR" sz="2400">
                <a:solidFill>
                  <a:srgbClr val="522e91"/>
                </a:solidFill>
                <a:latin typeface="Calibri"/>
              </a:rPr>
              <a:t>. T.E.D. </a:t>
            </a:r>
            <a:r>
              <a:rPr b="1" lang="fr-FR" sz="2400">
                <a:solidFill>
                  <a:srgbClr val="522e91"/>
                </a:solidFill>
                <a:latin typeface="Calibri"/>
              </a:rPr>
              <a:t>	</a:t>
            </a:r>
            <a:r>
              <a:rPr b="1" lang="fr-FR" sz="2400">
                <a:solidFill>
                  <a:srgbClr val="522e91"/>
                </a:solidFill>
                <a:latin typeface="Calibri"/>
              </a:rPr>
              <a:t>	</a:t>
            </a:r>
            <a:r>
              <a:rPr b="1" lang="fr-FR" sz="2400">
                <a:solidFill>
                  <a:srgbClr val="522e91"/>
                </a:solidFill>
                <a:latin typeface="Calibri"/>
              </a:rPr>
              <a:t>	</a:t>
            </a:r>
            <a:r>
              <a:rPr b="1" lang="fr-FR" sz="2400">
                <a:solidFill>
                  <a:srgbClr val="522e91"/>
                </a:solidFill>
                <a:latin typeface="Calibri"/>
              </a:rPr>
              <a:t>. Moteur</a:t>
            </a:r>
            <a:endParaRPr/>
          </a:p>
          <a:p>
            <a:pPr algn="just">
              <a:lnSpc>
                <a:spcPct val="100000"/>
              </a:lnSpc>
            </a:pPr>
            <a:r>
              <a:rPr b="1" lang="fr-FR" sz="2400">
                <a:solidFill>
                  <a:srgbClr val="522e91"/>
                </a:solidFill>
                <a:latin typeface="Calibri"/>
              </a:rPr>
              <a:t>	</a:t>
            </a:r>
            <a:r>
              <a:rPr b="1" lang="fr-FR" sz="2400">
                <a:solidFill>
                  <a:srgbClr val="522e91"/>
                </a:solidFill>
                <a:latin typeface="Calibri"/>
              </a:rPr>
              <a:t>. Troubles cognitifs</a:t>
            </a:r>
            <a:r>
              <a:rPr lang="fr-FR" sz="2400">
                <a:solidFill>
                  <a:srgbClr val="522e91"/>
                </a:solidFill>
                <a:latin typeface="Calibri"/>
              </a:rPr>
              <a:t>	</a:t>
            </a:r>
            <a:r>
              <a:rPr lang="fr-FR" sz="2400">
                <a:solidFill>
                  <a:srgbClr val="522e91"/>
                </a:solidFill>
                <a:latin typeface="Calibri"/>
              </a:rPr>
              <a:t>	</a:t>
            </a:r>
            <a:r>
              <a:rPr b="1" lang="fr-FR" sz="2400">
                <a:solidFill>
                  <a:srgbClr val="522e91"/>
                </a:solidFill>
                <a:latin typeface="Calibri"/>
              </a:rPr>
              <a:t>. Auditif</a:t>
            </a:r>
            <a:endParaRPr/>
          </a:p>
          <a:p>
            <a:pPr algn="just">
              <a:lnSpc>
                <a:spcPct val="100000"/>
              </a:lnSpc>
            </a:pPr>
            <a:r>
              <a:rPr b="1" lang="fr-FR" sz="2400">
                <a:solidFill>
                  <a:srgbClr val="522e91"/>
                </a:solidFill>
                <a:latin typeface="Calibri"/>
              </a:rPr>
              <a:t>	</a:t>
            </a:r>
            <a:r>
              <a:rPr b="1" lang="fr-FR" sz="2400">
                <a:solidFill>
                  <a:srgbClr val="522e91"/>
                </a:solidFill>
                <a:latin typeface="Calibri"/>
              </a:rPr>
              <a:t>. Visuel</a:t>
            </a:r>
            <a:r>
              <a:rPr lang="fr-FR" sz="2400">
                <a:solidFill>
                  <a:srgbClr val="522e91"/>
                </a:solidFill>
                <a:latin typeface="Calibri"/>
              </a:rPr>
              <a:t>	</a:t>
            </a:r>
            <a:r>
              <a:rPr lang="fr-FR" sz="2400">
                <a:solidFill>
                  <a:srgbClr val="522e91"/>
                </a:solidFill>
                <a:latin typeface="Calibri"/>
              </a:rPr>
              <a:t>	</a:t>
            </a:r>
            <a:r>
              <a:rPr b="1" lang="fr-FR" sz="2400">
                <a:solidFill>
                  <a:srgbClr val="522e91"/>
                </a:solidFill>
                <a:latin typeface="Calibri"/>
              </a:rPr>
              <a:t>	</a:t>
            </a:r>
            <a:r>
              <a:rPr b="1" lang="fr-FR" sz="2400">
                <a:solidFill>
                  <a:srgbClr val="522e91"/>
                </a:solidFill>
                <a:latin typeface="Calibri"/>
              </a:rPr>
              <a:t>. Problèmes de santé divers</a:t>
            </a:r>
            <a:endParaRPr/>
          </a:p>
          <a:p>
            <a:pPr algn="just">
              <a:lnSpc>
                <a:spcPct val="100000"/>
              </a:lnSpc>
            </a:pPr>
            <a:endParaRPr/>
          </a:p>
          <a:p>
            <a:pPr algn="just">
              <a:lnSpc>
                <a:spcPct val="100000"/>
              </a:lnSpc>
            </a:pPr>
            <a:endParaRPr/>
          </a:p>
          <a:p>
            <a:pPr algn="just">
              <a:lnSpc>
                <a:spcPct val="100000"/>
              </a:lnSpc>
              <a:buFont typeface="Arial"/>
              <a:buChar char="•"/>
            </a:pPr>
            <a:r>
              <a:rPr b="1" lang="fr-FR" sz="2400">
                <a:solidFill>
                  <a:srgbClr val="522e91"/>
                </a:solidFill>
                <a:latin typeface="Calibri"/>
              </a:rPr>
              <a:t>Nouveau dossier individuel / nouvelle synthèse de séjour</a:t>
            </a:r>
            <a:endParaRPr/>
          </a:p>
          <a:p>
            <a:pPr algn="just">
              <a:lnSpc>
                <a:spcPct val="100000"/>
              </a:lnSpc>
            </a:pPr>
            <a:endParaRPr/>
          </a:p>
          <a:p>
            <a:pPr algn="just">
              <a:lnSpc>
                <a:spcPct val="100000"/>
              </a:lnSpc>
            </a:pPr>
            <a:endParaRPr/>
          </a:p>
          <a:p>
            <a:pPr algn="just">
              <a:lnSpc>
                <a:spcPct val="100000"/>
              </a:lnSpc>
            </a:pPr>
            <a:endParaRPr/>
          </a:p>
          <a:p>
            <a:pPr algn="just">
              <a:lnSpc>
                <a:spcPct val="100000"/>
              </a:lnSpc>
            </a:pPr>
            <a:endParaRPr/>
          </a:p>
          <a:p>
            <a:pPr>
              <a:lnSpc>
                <a:spcPct val="100000"/>
              </a:lnSpc>
            </a:pPr>
            <a:endParaRPr/>
          </a:p>
          <a:p>
            <a:pPr algn="just">
              <a:lnSpc>
                <a:spcPct val="100000"/>
              </a:lnSpc>
            </a:pPr>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79"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SATISFACTION COLONS</a:t>
            </a:r>
            <a:endParaRPr/>
          </a:p>
        </p:txBody>
      </p:sp>
      <p:sp>
        <p:nvSpPr>
          <p:cNvPr id="180" name="TextShape 2"/>
          <p:cNvSpPr txBox="1"/>
          <p:nvPr/>
        </p:nvSpPr>
        <p:spPr>
          <a:xfrm>
            <a:off x="428760" y="1285920"/>
            <a:ext cx="8229240" cy="4525560"/>
          </a:xfrm>
          <a:prstGeom prst="rect">
            <a:avLst/>
          </a:prstGeom>
        </p:spPr>
        <p:txBody>
          <a:bodyPr/>
          <a:p>
            <a:pPr>
              <a:lnSpc>
                <a:spcPct val="100000"/>
              </a:lnSpc>
            </a:pPr>
            <a:r>
              <a:rPr lang="fr-FR">
                <a:solidFill>
                  <a:srgbClr val="522e91"/>
                </a:solidFill>
                <a:latin typeface="Calibri"/>
              </a:rPr>
              <a:t> </a:t>
            </a:r>
            <a:endParaRPr/>
          </a:p>
          <a:p>
            <a:pPr algn="just">
              <a:lnSpc>
                <a:spcPct val="100000"/>
              </a:lnSpc>
            </a:pPr>
            <a:endParaRPr/>
          </a:p>
          <a:p>
            <a:pPr algn="just">
              <a:lnSpc>
                <a:spcPct val="100000"/>
              </a:lnSpc>
            </a:pPr>
            <a:endParaRPr/>
          </a:p>
        </p:txBody>
      </p:sp>
      <p:graphicFrame>
        <p:nvGraphicFramePr>
          <p:cNvPr id="181" name="Graphique 3"/>
          <p:cNvGraphicFramePr/>
          <p:nvPr/>
        </p:nvGraphicFramePr>
        <p:xfrm>
          <a:off x="323640" y="1124640"/>
          <a:ext cx="3528000" cy="180000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82" name="Graphique 5"/>
          <p:cNvGraphicFramePr/>
          <p:nvPr/>
        </p:nvGraphicFramePr>
        <p:xfrm>
          <a:off x="4068000" y="1196640"/>
          <a:ext cx="4739400" cy="1467000"/>
        </p:xfrm>
        <a:graphic>
          <a:graphicData uri="http://schemas.openxmlformats.org/drawingml/2006/chart">
            <c:chart xmlns:c="http://schemas.openxmlformats.org/drawingml/2006/chart" xmlns:r="http://schemas.openxmlformats.org/officeDocument/2006/relationships" r:id="rId2"/>
          </a:graphicData>
        </a:graphic>
      </p:graphicFrame>
      <p:sp>
        <p:nvSpPr>
          <p:cNvPr id="183" name="CustomShape 3"/>
          <p:cNvSpPr/>
          <p:nvPr/>
        </p:nvSpPr>
        <p:spPr>
          <a:xfrm>
            <a:off x="3969360" y="2428200"/>
            <a:ext cx="3983760" cy="324720"/>
          </a:xfrm>
          <a:prstGeom prst="rect">
            <a:avLst/>
          </a:prstGeom>
        </p:spPr>
        <p:txBody>
          <a:bodyPr/>
          <a:p>
            <a:pPr algn="r">
              <a:lnSpc>
                <a:spcPct val="100000"/>
              </a:lnSpc>
            </a:pPr>
            <a:r>
              <a:rPr b="1" lang="fr-FR" sz="1200">
                <a:solidFill>
                  <a:srgbClr val="000000"/>
                </a:solidFill>
                <a:latin typeface="Calibri"/>
              </a:rPr>
              <a:t>6 % n’ont plus l’âge</a:t>
            </a:r>
            <a:endParaRPr/>
          </a:p>
        </p:txBody>
      </p:sp>
      <p:graphicFrame>
        <p:nvGraphicFramePr>
          <p:cNvPr id="184" name="Graphique 8"/>
          <p:cNvGraphicFramePr/>
          <p:nvPr/>
        </p:nvGraphicFramePr>
        <p:xfrm>
          <a:off x="1683360" y="2752920"/>
          <a:ext cx="6128640" cy="3507840"/>
        </p:xfrm>
        <a:graphic>
          <a:graphicData uri="http://schemas.openxmlformats.org/drawingml/2006/chart">
            <c:chart xmlns:c="http://schemas.openxmlformats.org/drawingml/2006/chart" xmlns:r="http://schemas.openxmlformats.org/officeDocument/2006/relationships" r:id="rId3"/>
          </a:graphicData>
        </a:graphic>
      </p:graphicFrame>
    </p:spTree>
  </p:cSld>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85" name="TextShape 1"/>
          <p:cNvSpPr txBox="1"/>
          <p:nvPr/>
        </p:nvSpPr>
        <p:spPr>
          <a:xfrm>
            <a:off x="547920" y="4795920"/>
            <a:ext cx="8132400" cy="677520"/>
          </a:xfrm>
          <a:prstGeom prst="rect">
            <a:avLst/>
          </a:prstGeom>
        </p:spPr>
        <p:txBody>
          <a:bodyPr anchor="ctr"/>
          <a:p>
            <a:pPr>
              <a:lnSpc>
                <a:spcPct val="100000"/>
              </a:lnSpc>
            </a:pPr>
            <a:r>
              <a:rPr lang="fr-FR" sz="4000">
                <a:solidFill>
                  <a:srgbClr val="ffffff"/>
                </a:solidFill>
                <a:latin typeface="Calibri"/>
                <a:ea typeface="Arial Unicode MS"/>
              </a:rPr>
              <a:t>EPAF Vacances Enfants</a:t>
            </a:r>
            <a:endParaRPr/>
          </a:p>
        </p:txBody>
      </p:sp>
      <p:sp>
        <p:nvSpPr>
          <p:cNvPr id="186" name="TextShape 2"/>
          <p:cNvSpPr txBox="1"/>
          <p:nvPr/>
        </p:nvSpPr>
        <p:spPr>
          <a:xfrm>
            <a:off x="577080" y="5445360"/>
            <a:ext cx="8057880" cy="1223640"/>
          </a:xfrm>
          <a:prstGeom prst="rect">
            <a:avLst/>
          </a:prstGeom>
        </p:spPr>
        <p:txBody>
          <a:bodyPr/>
          <a:p>
            <a:pPr>
              <a:lnSpc>
                <a:spcPct val="100000"/>
              </a:lnSpc>
            </a:pPr>
            <a:r>
              <a:rPr lang="fr-FR" sz="6000">
                <a:solidFill>
                  <a:srgbClr val="ffffff"/>
                </a:solidFill>
                <a:latin typeface="Calibri"/>
              </a:rPr>
              <a:t>Perspectives 2017</a:t>
            </a:r>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87"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Perspectives et Orientations 2017</a:t>
            </a:r>
            <a:endParaRPr/>
          </a:p>
        </p:txBody>
      </p:sp>
      <p:sp>
        <p:nvSpPr>
          <p:cNvPr id="188" name="TextShape 2"/>
          <p:cNvSpPr txBox="1"/>
          <p:nvPr/>
        </p:nvSpPr>
        <p:spPr>
          <a:xfrm>
            <a:off x="428760" y="1124640"/>
            <a:ext cx="8508600" cy="5256720"/>
          </a:xfrm>
          <a:prstGeom prst="rect">
            <a:avLst/>
          </a:prstGeom>
        </p:spPr>
        <p:txBody>
          <a:bodyPr/>
          <a:p>
            <a:pPr algn="ctr">
              <a:lnSpc>
                <a:spcPct val="100000"/>
              </a:lnSpc>
            </a:pPr>
            <a:endParaRPr/>
          </a:p>
          <a:p>
            <a:pPr algn="ctr">
              <a:lnSpc>
                <a:spcPct val="100000"/>
              </a:lnSpc>
            </a:pPr>
            <a:r>
              <a:rPr b="1" lang="fr-FR" sz="2200">
                <a:solidFill>
                  <a:srgbClr val="522e91"/>
                </a:solidFill>
                <a:latin typeface="Calibri"/>
              </a:rPr>
              <a:t>Perspectives – Orientations à venir : </a:t>
            </a:r>
            <a:endParaRPr/>
          </a:p>
          <a:p>
            <a:pPr>
              <a:lnSpc>
                <a:spcPct val="100000"/>
              </a:lnSpc>
            </a:pPr>
            <a:endParaRPr/>
          </a:p>
          <a:p>
            <a:pPr>
              <a:lnSpc>
                <a:spcPct val="100000"/>
              </a:lnSpc>
              <a:buFont typeface="Arial"/>
              <a:buChar char="-"/>
            </a:pPr>
            <a:r>
              <a:rPr lang="fr-FR" sz="2200">
                <a:solidFill>
                  <a:srgbClr val="522e91"/>
                </a:solidFill>
                <a:latin typeface="Calibri"/>
              </a:rPr>
              <a:t>Maintien de la qualité</a:t>
            </a:r>
            <a:endParaRPr/>
          </a:p>
          <a:p>
            <a:pPr>
              <a:lnSpc>
                <a:spcPct val="100000"/>
              </a:lnSpc>
              <a:buFont typeface="Arial"/>
              <a:buChar char="-"/>
            </a:pPr>
            <a:r>
              <a:rPr lang="fr-FR" sz="2200">
                <a:solidFill>
                  <a:srgbClr val="522e91"/>
                </a:solidFill>
                <a:latin typeface="Calibri"/>
              </a:rPr>
              <a:t>Poursuite de la conquête des plus jeunes</a:t>
            </a:r>
            <a:endParaRPr/>
          </a:p>
          <a:p>
            <a:pPr>
              <a:lnSpc>
                <a:spcPct val="100000"/>
              </a:lnSpc>
              <a:buFont typeface="Arial"/>
              <a:buChar char="-"/>
            </a:pPr>
            <a:r>
              <a:rPr lang="fr-FR" sz="2200">
                <a:solidFill>
                  <a:srgbClr val="522e91"/>
                </a:solidFill>
                <a:latin typeface="Calibri"/>
              </a:rPr>
              <a:t>Inscriptions pour le printemps plus tardives (novembre à janvier contre octobre novembre précédemment)</a:t>
            </a:r>
            <a:endParaRPr/>
          </a:p>
          <a:p>
            <a:pPr>
              <a:lnSpc>
                <a:spcPct val="100000"/>
              </a:lnSpc>
              <a:buFont typeface="Arial"/>
              <a:buChar char="-"/>
            </a:pPr>
            <a:r>
              <a:rPr lang="fr-FR" sz="2200">
                <a:solidFill>
                  <a:srgbClr val="522e91"/>
                </a:solidFill>
                <a:latin typeface="Calibri"/>
              </a:rPr>
              <a:t>Développement des séjours fin août (5 proposés / 2 en 2016)</a:t>
            </a:r>
            <a:endParaRPr/>
          </a:p>
          <a:p>
            <a:pPr>
              <a:lnSpc>
                <a:spcPct val="100000"/>
              </a:lnSpc>
              <a:buFont typeface="Arial"/>
              <a:buChar char="-"/>
            </a:pPr>
            <a:r>
              <a:rPr lang="fr-FR" sz="2200">
                <a:solidFill>
                  <a:srgbClr val="522e91"/>
                </a:solidFill>
                <a:latin typeface="Calibri"/>
              </a:rPr>
              <a:t>Expérimentation des séjours courts en 12/13 ans (5 en France été)</a:t>
            </a:r>
            <a:endParaRPr/>
          </a:p>
          <a:p>
            <a:pPr>
              <a:lnSpc>
                <a:spcPct val="100000"/>
              </a:lnSpc>
              <a:buFont typeface="Arial"/>
              <a:buChar char="-"/>
            </a:pPr>
            <a:r>
              <a:rPr lang="fr-FR" sz="2200">
                <a:solidFill>
                  <a:srgbClr val="522e91"/>
                </a:solidFill>
                <a:latin typeface="Calibri"/>
              </a:rPr>
              <a:t>Prolongation des séjours lointains « anniversaire »…</a:t>
            </a:r>
            <a:endParaRPr/>
          </a:p>
          <a:p>
            <a:pPr>
              <a:lnSpc>
                <a:spcPct val="100000"/>
              </a:lnSpc>
              <a:buFont typeface="Arial"/>
              <a:buChar char="-"/>
            </a:pPr>
            <a:r>
              <a:rPr lang="fr-FR" sz="2200">
                <a:solidFill>
                  <a:srgbClr val="522e91"/>
                </a:solidFill>
                <a:latin typeface="Calibri"/>
              </a:rPr>
              <a:t>Sortie de territoire</a:t>
            </a:r>
            <a:endParaRPr/>
          </a:p>
          <a:p>
            <a:pPr>
              <a:lnSpc>
                <a:spcPct val="100000"/>
              </a:lnSpc>
            </a:pPr>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89"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Hiver – Printemps 2017</a:t>
            </a:r>
            <a:endParaRPr/>
          </a:p>
        </p:txBody>
      </p:sp>
      <p:sp>
        <p:nvSpPr>
          <p:cNvPr id="190" name="TextShape 2"/>
          <p:cNvSpPr txBox="1"/>
          <p:nvPr/>
        </p:nvSpPr>
        <p:spPr>
          <a:xfrm>
            <a:off x="457200" y="1052640"/>
            <a:ext cx="8229240" cy="5256000"/>
          </a:xfrm>
          <a:prstGeom prst="rect">
            <a:avLst/>
          </a:prstGeom>
        </p:spPr>
        <p:txBody>
          <a:bodyPr/>
          <a:p>
            <a:pPr>
              <a:lnSpc>
                <a:spcPct val="100000"/>
              </a:lnSpc>
            </a:pPr>
            <a:endParaRPr/>
          </a:p>
          <a:p>
            <a:pPr>
              <a:lnSpc>
                <a:spcPct val="100000"/>
              </a:lnSpc>
              <a:buFont typeface="Arial"/>
              <a:buChar char="•"/>
            </a:pPr>
            <a:r>
              <a:rPr lang="fr-FR" sz="3200">
                <a:solidFill>
                  <a:srgbClr val="522e91"/>
                </a:solidFill>
                <a:latin typeface="Calibri"/>
              </a:rPr>
              <a:t>Clôture inscriptions: mi novembre 2016 </a:t>
            </a:r>
            <a:endParaRPr/>
          </a:p>
          <a:p>
            <a:pPr>
              <a:lnSpc>
                <a:spcPct val="100000"/>
              </a:lnSpc>
            </a:pPr>
            <a:r>
              <a:rPr lang="fr-FR" sz="3200">
                <a:solidFill>
                  <a:srgbClr val="522e91"/>
                </a:solidFill>
                <a:latin typeface="Calibri"/>
              </a:rPr>
              <a:t>	</a:t>
            </a:r>
            <a:r>
              <a:rPr lang="fr-FR" sz="3200">
                <a:solidFill>
                  <a:srgbClr val="522e91"/>
                </a:solidFill>
                <a:latin typeface="Calibri"/>
              </a:rPr>
              <a:t>Plateforme : Lyon (Eurexpo)</a:t>
            </a:r>
            <a:endParaRPr/>
          </a:p>
          <a:p>
            <a:pPr>
              <a:lnSpc>
                <a:spcPct val="100000"/>
              </a:lnSpc>
            </a:pPr>
            <a:endParaRPr/>
          </a:p>
          <a:p>
            <a:pPr>
              <a:lnSpc>
                <a:spcPct val="100000"/>
              </a:lnSpc>
            </a:pPr>
            <a:r>
              <a:rPr lang="fr-FR" sz="3200">
                <a:solidFill>
                  <a:srgbClr val="522e91"/>
                </a:solidFill>
                <a:latin typeface="Calibri"/>
              </a:rPr>
              <a:t>RELANCE INSCRIPTIONS</a:t>
            </a:r>
            <a:endParaRPr/>
          </a:p>
          <a:p>
            <a:pPr>
              <a:lnSpc>
                <a:spcPct val="100000"/>
              </a:lnSpc>
            </a:pPr>
            <a:endParaRPr/>
          </a:p>
          <a:p>
            <a:pPr>
              <a:lnSpc>
                <a:spcPct val="100000"/>
              </a:lnSpc>
              <a:buFont typeface="Arial"/>
              <a:buChar char="•"/>
            </a:pPr>
            <a:r>
              <a:rPr lang="fr-FR" sz="3200">
                <a:solidFill>
                  <a:srgbClr val="522e91"/>
                </a:solidFill>
                <a:latin typeface="Calibri"/>
              </a:rPr>
              <a:t>Inscriptions: 16 nov / 10 janvier 2017 </a:t>
            </a:r>
            <a:endParaRPr/>
          </a:p>
          <a:p>
            <a:pPr>
              <a:lnSpc>
                <a:spcPct val="100000"/>
              </a:lnSpc>
            </a:pPr>
            <a:r>
              <a:rPr lang="fr-FR" sz="3200">
                <a:solidFill>
                  <a:srgbClr val="522e91"/>
                </a:solidFill>
                <a:latin typeface="Calibri"/>
              </a:rPr>
              <a:t>	</a:t>
            </a:r>
            <a:r>
              <a:rPr lang="fr-FR" sz="3200">
                <a:solidFill>
                  <a:srgbClr val="522e91"/>
                </a:solidFill>
                <a:latin typeface="Calibri"/>
              </a:rPr>
              <a:t>Plateforme : Villepinte</a:t>
            </a:r>
            <a:endParaRPr/>
          </a:p>
          <a:p>
            <a:pPr>
              <a:lnSpc>
                <a:spcPct val="100000"/>
              </a:lnSpc>
            </a:pPr>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91"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Eté 2017</a:t>
            </a:r>
            <a:endParaRPr/>
          </a:p>
        </p:txBody>
      </p:sp>
      <p:sp>
        <p:nvSpPr>
          <p:cNvPr id="192" name="TextShape 2"/>
          <p:cNvSpPr txBox="1"/>
          <p:nvPr/>
        </p:nvSpPr>
        <p:spPr>
          <a:xfrm>
            <a:off x="457200" y="1214280"/>
            <a:ext cx="8229240" cy="4785840"/>
          </a:xfrm>
          <a:prstGeom prst="rect">
            <a:avLst/>
          </a:prstGeom>
        </p:spPr>
        <p:txBody>
          <a:bodyPr/>
          <a:p>
            <a:pPr>
              <a:lnSpc>
                <a:spcPct val="100000"/>
              </a:lnSpc>
            </a:pPr>
            <a:endParaRPr/>
          </a:p>
          <a:p>
            <a:pPr>
              <a:lnSpc>
                <a:spcPct val="100000"/>
              </a:lnSpc>
              <a:buFont typeface="Arial"/>
              <a:buChar char="•"/>
            </a:pPr>
            <a:r>
              <a:rPr lang="fr-FR" sz="3200">
                <a:solidFill>
                  <a:srgbClr val="522e91"/>
                </a:solidFill>
                <a:latin typeface="Calibri"/>
              </a:rPr>
              <a:t>Brochure en préparation (sortie février 2017)</a:t>
            </a:r>
            <a:endParaRPr/>
          </a:p>
          <a:p>
            <a:pPr>
              <a:lnSpc>
                <a:spcPct val="100000"/>
              </a:lnSpc>
            </a:pPr>
            <a:endParaRPr/>
          </a:p>
          <a:p>
            <a:pPr>
              <a:lnSpc>
                <a:spcPct val="100000"/>
              </a:lnSpc>
              <a:buFont typeface="Arial"/>
              <a:buChar char="•"/>
            </a:pPr>
            <a:r>
              <a:rPr lang="fr-FR" sz="3200">
                <a:solidFill>
                  <a:srgbClr val="522e91"/>
                </a:solidFill>
                <a:latin typeface="Calibri"/>
              </a:rPr>
              <a:t>Affectations des colons : avril 2017</a:t>
            </a:r>
            <a:endParaRPr/>
          </a:p>
          <a:p>
            <a:pPr>
              <a:lnSpc>
                <a:spcPct val="100000"/>
              </a:lnSpc>
            </a:pPr>
            <a:endParaRPr/>
          </a:p>
          <a:p>
            <a:pPr>
              <a:lnSpc>
                <a:spcPct val="100000"/>
              </a:lnSpc>
              <a:buFont typeface="Arial"/>
              <a:buChar char="•"/>
            </a:pPr>
            <a:r>
              <a:rPr lang="fr-FR" sz="3200">
                <a:solidFill>
                  <a:srgbClr val="522e91"/>
                </a:solidFill>
                <a:latin typeface="Calibri"/>
              </a:rPr>
              <a:t>Inscriptions jusqu’à J-15 séjours courts</a:t>
            </a:r>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93"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Calendrier 2017</a:t>
            </a:r>
            <a:endParaRPr/>
          </a:p>
        </p:txBody>
      </p:sp>
      <p:sp>
        <p:nvSpPr>
          <p:cNvPr id="194" name="TextShape 2"/>
          <p:cNvSpPr txBox="1"/>
          <p:nvPr/>
        </p:nvSpPr>
        <p:spPr>
          <a:xfrm>
            <a:off x="428760" y="1052640"/>
            <a:ext cx="8229240" cy="5328720"/>
          </a:xfrm>
          <a:prstGeom prst="rect">
            <a:avLst/>
          </a:prstGeom>
        </p:spPr>
        <p:txBody>
          <a:bodyPr/>
          <a:p>
            <a:pPr algn="ctr">
              <a:lnSpc>
                <a:spcPct val="100000"/>
              </a:lnSpc>
            </a:pPr>
            <a:r>
              <a:rPr b="1" lang="fr-FR" sz="2800">
                <a:solidFill>
                  <a:srgbClr val="522e91"/>
                </a:solidFill>
                <a:latin typeface="Calibri"/>
              </a:rPr>
              <a:t>SEJOURS ÉTÉ ENFANTS</a:t>
            </a: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nSpc>
                <a:spcPct val="100000"/>
              </a:lnSpc>
            </a:pPr>
            <a:endParaRPr/>
          </a:p>
          <a:p>
            <a:pPr algn="just">
              <a:lnSpc>
                <a:spcPct val="100000"/>
              </a:lnSpc>
            </a:pPr>
            <a:endParaRPr/>
          </a:p>
          <a:p>
            <a:pPr algn="just">
              <a:lnSpc>
                <a:spcPct val="100000"/>
              </a:lnSpc>
            </a:pPr>
            <a:endParaRPr/>
          </a:p>
        </p:txBody>
      </p:sp>
      <p:graphicFrame>
        <p:nvGraphicFramePr>
          <p:cNvPr id="195" name="Table 3"/>
          <p:cNvGraphicFramePr/>
          <p:nvPr/>
        </p:nvGraphicFramePr>
        <p:xfrm>
          <a:off x="428760" y="1556640"/>
          <a:ext cx="8508600" cy="4608000"/>
        </p:xfrm>
        <a:graphic>
          <a:graphicData uri="http://schemas.openxmlformats.org/drawingml/2006/table">
            <a:tbl>
              <a:tblPr/>
              <a:tblGrid>
                <a:gridCol w="290520"/>
                <a:gridCol w="277200"/>
                <a:gridCol w="277200"/>
                <a:gridCol w="237600"/>
                <a:gridCol w="237600"/>
                <a:gridCol w="250920"/>
                <a:gridCol w="277200"/>
                <a:gridCol w="277200"/>
                <a:gridCol w="277200"/>
                <a:gridCol w="277200"/>
                <a:gridCol w="277200"/>
                <a:gridCol w="277200"/>
                <a:gridCol w="277200"/>
                <a:gridCol w="277200"/>
                <a:gridCol w="277200"/>
                <a:gridCol w="277200"/>
                <a:gridCol w="277200"/>
                <a:gridCol w="277200"/>
                <a:gridCol w="277200"/>
                <a:gridCol w="277200"/>
                <a:gridCol w="277200"/>
                <a:gridCol w="277200"/>
                <a:gridCol w="277200"/>
                <a:gridCol w="277200"/>
                <a:gridCol w="277200"/>
                <a:gridCol w="277200"/>
                <a:gridCol w="277200"/>
                <a:gridCol w="277200"/>
                <a:gridCol w="277200"/>
                <a:gridCol w="277200"/>
                <a:gridCol w="284760"/>
              </a:tblGrid>
              <a:tr h="350280">
                <a:tc>
                  <a:txBody>
                    <a:bodyPr anchor="ctr" bIns="0" lIns="9360" rIns="9360" tIns="9360" wrap="none"/>
                    <a:p>
                      <a:pPr algn="ctr">
                        <a:lnSpc>
                          <a:spcPct val="100000"/>
                        </a:lnSpc>
                      </a:pPr>
                      <a:r>
                        <a:rPr b="1" lang="fr-FR">
                          <a:solidFill>
                            <a:srgbClr val="000000"/>
                          </a:solidFill>
                          <a:latin typeface="Calibri"/>
                        </a:rPr>
                        <a:t>J U I L L E T  2 0 1 7</a:t>
                      </a:r>
                      <a:endParaRPr/>
                    </a:p>
                  </a:txBody>
                  <a:tcPr/>
                </a:tc>
              </a:tr>
              <a:tr h="196920">
                <a:tc>
                  <a:txBody>
                    <a:bodyPr anchor="ctr" bIns="0" lIns="9360" rIns="9360" tIns="9360" wrap="none"/>
                    <a:p>
                      <a:pPr algn="ctr">
                        <a:lnSpc>
                          <a:spcPct val="100000"/>
                        </a:lnSpc>
                      </a:pPr>
                      <a:r>
                        <a:rPr lang="fr-FR" sz="1000">
                          <a:solidFill>
                            <a:srgbClr val="000000"/>
                          </a:solidFill>
                          <a:latin typeface="Calibri"/>
                        </a:rPr>
                        <a:t>5</a:t>
                      </a:r>
                      <a:endParaRPr/>
                    </a:p>
                  </a:txBody>
                  <a:tcPr/>
                </a:tc>
                <a:tc>
                  <a:txBody>
                    <a:bodyPr anchor="ctr" bIns="0" lIns="9360" rIns="9360" tIns="9360" wrap="none"/>
                    <a:p>
                      <a:pPr algn="ctr">
                        <a:lnSpc>
                          <a:spcPct val="100000"/>
                        </a:lnSpc>
                      </a:pPr>
                      <a:r>
                        <a:rPr lang="fr-FR" sz="1000">
                          <a:solidFill>
                            <a:srgbClr val="000000"/>
                          </a:solidFill>
                          <a:latin typeface="Calibri"/>
                        </a:rPr>
                        <a:t>6</a:t>
                      </a:r>
                      <a:endParaRPr/>
                    </a:p>
                  </a:txBody>
                  <a:tcPr/>
                </a:tc>
                <a:tc>
                  <a:txBody>
                    <a:bodyPr anchor="ctr" bIns="0" lIns="9360" rIns="9360" tIns="9360" wrap="none"/>
                    <a:p>
                      <a:pPr algn="ctr">
                        <a:lnSpc>
                          <a:spcPct val="100000"/>
                        </a:lnSpc>
                      </a:pPr>
                      <a:r>
                        <a:rPr lang="fr-FR" sz="1000">
                          <a:solidFill>
                            <a:srgbClr val="000000"/>
                          </a:solidFill>
                          <a:latin typeface="Calibri"/>
                        </a:rPr>
                        <a:t>7</a:t>
                      </a:r>
                      <a:endParaRPr/>
                    </a:p>
                  </a:txBody>
                  <a:tcPr/>
                </a:tc>
                <a:tc>
                  <a:txBody>
                    <a:bodyPr anchor="ctr" bIns="0" lIns="9360" rIns="9360" tIns="9360" wrap="none"/>
                    <a:p>
                      <a:pPr algn="ctr">
                        <a:lnSpc>
                          <a:spcPct val="100000"/>
                        </a:lnSpc>
                      </a:pPr>
                      <a:r>
                        <a:rPr lang="fr-FR" sz="1000">
                          <a:solidFill>
                            <a:srgbClr val="000000"/>
                          </a:solidFill>
                          <a:latin typeface="Calibri"/>
                        </a:rPr>
                        <a:t>8</a:t>
                      </a:r>
                      <a:endParaRPr/>
                    </a:p>
                  </a:txBody>
                  <a:tcPr/>
                </a:tc>
                <a:tc>
                  <a:txBody>
                    <a:bodyPr anchor="ctr" bIns="0" lIns="9360" rIns="9360" tIns="9360" wrap="none"/>
                    <a:p>
                      <a:pPr algn="ctr">
                        <a:lnSpc>
                          <a:spcPct val="100000"/>
                        </a:lnSpc>
                      </a:pPr>
                      <a:r>
                        <a:rPr lang="fr-FR" sz="1000">
                          <a:solidFill>
                            <a:srgbClr val="000000"/>
                          </a:solidFill>
                          <a:latin typeface="Calibri"/>
                        </a:rPr>
                        <a:t>9</a:t>
                      </a:r>
                      <a:endParaRPr/>
                    </a:p>
                  </a:txBody>
                  <a:tcPr/>
                </a:tc>
                <a:tc>
                  <a:txBody>
                    <a:bodyPr anchor="ctr" bIns="0" lIns="9360" rIns="9360" tIns="9360" wrap="none"/>
                    <a:p>
                      <a:pPr algn="ctr">
                        <a:lnSpc>
                          <a:spcPct val="100000"/>
                        </a:lnSpc>
                      </a:pPr>
                      <a:r>
                        <a:rPr lang="fr-FR" sz="1000">
                          <a:solidFill>
                            <a:srgbClr val="000000"/>
                          </a:solidFill>
                          <a:latin typeface="Calibri"/>
                        </a:rPr>
                        <a:t>10</a:t>
                      </a:r>
                      <a:endParaRPr/>
                    </a:p>
                  </a:txBody>
                  <a:tcPr/>
                </a:tc>
                <a:tc>
                  <a:txBody>
                    <a:bodyPr anchor="ctr" bIns="0" lIns="9360" rIns="9360" tIns="9360" wrap="none"/>
                    <a:p>
                      <a:pPr algn="ctr">
                        <a:lnSpc>
                          <a:spcPct val="100000"/>
                        </a:lnSpc>
                      </a:pPr>
                      <a:r>
                        <a:rPr lang="fr-FR" sz="1000">
                          <a:solidFill>
                            <a:srgbClr val="000000"/>
                          </a:solidFill>
                          <a:latin typeface="Calibri"/>
                        </a:rPr>
                        <a:t>11</a:t>
                      </a:r>
                      <a:endParaRPr/>
                    </a:p>
                  </a:txBody>
                  <a:tcPr/>
                </a:tc>
                <a:tc>
                  <a:txBody>
                    <a:bodyPr anchor="ctr" bIns="0" lIns="9360" rIns="9360" tIns="9360" wrap="none"/>
                    <a:p>
                      <a:pPr algn="ctr">
                        <a:lnSpc>
                          <a:spcPct val="100000"/>
                        </a:lnSpc>
                      </a:pPr>
                      <a:r>
                        <a:rPr lang="fr-FR" sz="1000">
                          <a:solidFill>
                            <a:srgbClr val="000000"/>
                          </a:solidFill>
                          <a:latin typeface="Calibri"/>
                        </a:rPr>
                        <a:t>12</a:t>
                      </a:r>
                      <a:endParaRPr/>
                    </a:p>
                  </a:txBody>
                  <a:tcPr/>
                </a:tc>
                <a:tc>
                  <a:txBody>
                    <a:bodyPr anchor="ctr" bIns="0" lIns="9360" rIns="9360" tIns="9360" wrap="none"/>
                    <a:p>
                      <a:pPr algn="ctr">
                        <a:lnSpc>
                          <a:spcPct val="100000"/>
                        </a:lnSpc>
                      </a:pPr>
                      <a:r>
                        <a:rPr lang="fr-FR" sz="1000">
                          <a:solidFill>
                            <a:srgbClr val="000000"/>
                          </a:solidFill>
                          <a:latin typeface="Calibri"/>
                        </a:rPr>
                        <a:t>13</a:t>
                      </a:r>
                      <a:endParaRPr/>
                    </a:p>
                  </a:txBody>
                  <a:tcPr/>
                </a:tc>
                <a:tc>
                  <a:txBody>
                    <a:bodyPr anchor="ctr" bIns="0" lIns="9360" rIns="9360" tIns="9360" wrap="none"/>
                    <a:p>
                      <a:pPr algn="ctr">
                        <a:lnSpc>
                          <a:spcPct val="100000"/>
                        </a:lnSpc>
                      </a:pPr>
                      <a:r>
                        <a:rPr lang="fr-FR" sz="1000">
                          <a:solidFill>
                            <a:srgbClr val="000000"/>
                          </a:solidFill>
                          <a:latin typeface="Calibri"/>
                        </a:rPr>
                        <a:t>14</a:t>
                      </a:r>
                      <a:endParaRPr/>
                    </a:p>
                  </a:txBody>
                  <a:tcPr/>
                </a:tc>
                <a:tc>
                  <a:txBody>
                    <a:bodyPr anchor="ctr" bIns="0" lIns="9360" rIns="9360" tIns="9360" wrap="none"/>
                    <a:p>
                      <a:pPr algn="ctr">
                        <a:lnSpc>
                          <a:spcPct val="100000"/>
                        </a:lnSpc>
                      </a:pPr>
                      <a:r>
                        <a:rPr lang="fr-FR" sz="1000">
                          <a:solidFill>
                            <a:srgbClr val="000000"/>
                          </a:solidFill>
                          <a:latin typeface="Calibri"/>
                        </a:rPr>
                        <a:t>15</a:t>
                      </a:r>
                      <a:endParaRPr/>
                    </a:p>
                  </a:txBody>
                  <a:tcPr/>
                </a:tc>
                <a:tc>
                  <a:txBody>
                    <a:bodyPr anchor="ctr" bIns="0" lIns="9360" rIns="9360" tIns="9360" wrap="none"/>
                    <a:p>
                      <a:pPr algn="ctr">
                        <a:lnSpc>
                          <a:spcPct val="100000"/>
                        </a:lnSpc>
                      </a:pPr>
                      <a:r>
                        <a:rPr lang="fr-FR" sz="1000">
                          <a:solidFill>
                            <a:srgbClr val="000000"/>
                          </a:solidFill>
                          <a:latin typeface="Calibri"/>
                        </a:rPr>
                        <a:t>16</a:t>
                      </a:r>
                      <a:endParaRPr/>
                    </a:p>
                  </a:txBody>
                  <a:tcPr/>
                </a:tc>
                <a:tc>
                  <a:txBody>
                    <a:bodyPr anchor="ctr" bIns="0" lIns="9360" rIns="9360" tIns="9360" wrap="none"/>
                    <a:p>
                      <a:pPr algn="ctr">
                        <a:lnSpc>
                          <a:spcPct val="100000"/>
                        </a:lnSpc>
                      </a:pPr>
                      <a:r>
                        <a:rPr lang="fr-FR" sz="1000">
                          <a:solidFill>
                            <a:srgbClr val="000000"/>
                          </a:solidFill>
                          <a:latin typeface="Calibri"/>
                        </a:rPr>
                        <a:t>17</a:t>
                      </a:r>
                      <a:endParaRPr/>
                    </a:p>
                  </a:txBody>
                  <a:tcPr/>
                </a:tc>
                <a:tc>
                  <a:txBody>
                    <a:bodyPr anchor="ctr" bIns="0" lIns="9360" rIns="9360" tIns="9360" wrap="none"/>
                    <a:p>
                      <a:pPr algn="ctr">
                        <a:lnSpc>
                          <a:spcPct val="100000"/>
                        </a:lnSpc>
                      </a:pPr>
                      <a:r>
                        <a:rPr lang="fr-FR" sz="1000">
                          <a:solidFill>
                            <a:srgbClr val="000000"/>
                          </a:solidFill>
                          <a:latin typeface="Calibri"/>
                        </a:rPr>
                        <a:t>18</a:t>
                      </a:r>
                      <a:endParaRPr/>
                    </a:p>
                  </a:txBody>
                  <a:tcPr/>
                </a:tc>
                <a:tc>
                  <a:txBody>
                    <a:bodyPr anchor="ctr" bIns="0" lIns="9360" rIns="9360" tIns="9360" wrap="none"/>
                    <a:p>
                      <a:pPr algn="ctr">
                        <a:lnSpc>
                          <a:spcPct val="100000"/>
                        </a:lnSpc>
                      </a:pPr>
                      <a:r>
                        <a:rPr lang="fr-FR" sz="1000">
                          <a:solidFill>
                            <a:srgbClr val="000000"/>
                          </a:solidFill>
                          <a:latin typeface="Calibri"/>
                        </a:rPr>
                        <a:t>19</a:t>
                      </a:r>
                      <a:endParaRPr/>
                    </a:p>
                  </a:txBody>
                  <a:tcPr/>
                </a:tc>
                <a:tc>
                  <a:txBody>
                    <a:bodyPr anchor="ctr" bIns="0" lIns="9360" rIns="9360" tIns="9360" wrap="none"/>
                    <a:p>
                      <a:pPr algn="ctr">
                        <a:lnSpc>
                          <a:spcPct val="100000"/>
                        </a:lnSpc>
                      </a:pPr>
                      <a:r>
                        <a:rPr lang="fr-FR" sz="1000">
                          <a:solidFill>
                            <a:srgbClr val="000000"/>
                          </a:solidFill>
                          <a:latin typeface="Calibri"/>
                        </a:rPr>
                        <a:t>20</a:t>
                      </a:r>
                      <a:endParaRPr/>
                    </a:p>
                  </a:txBody>
                  <a:tcPr/>
                </a:tc>
                <a:tc>
                  <a:txBody>
                    <a:bodyPr anchor="ctr" bIns="0" lIns="9360" rIns="9360" tIns="9360" wrap="none"/>
                    <a:p>
                      <a:pPr algn="ctr">
                        <a:lnSpc>
                          <a:spcPct val="100000"/>
                        </a:lnSpc>
                      </a:pPr>
                      <a:r>
                        <a:rPr lang="fr-FR" sz="1000">
                          <a:solidFill>
                            <a:srgbClr val="000000"/>
                          </a:solidFill>
                          <a:latin typeface="Calibri"/>
                        </a:rPr>
                        <a:t>21</a:t>
                      </a:r>
                      <a:endParaRPr/>
                    </a:p>
                  </a:txBody>
                  <a:tcPr/>
                </a:tc>
                <a:tc>
                  <a:txBody>
                    <a:bodyPr anchor="ctr" bIns="0" lIns="9360" rIns="9360" tIns="9360" wrap="none"/>
                    <a:p>
                      <a:pPr algn="ctr">
                        <a:lnSpc>
                          <a:spcPct val="100000"/>
                        </a:lnSpc>
                      </a:pPr>
                      <a:r>
                        <a:rPr lang="fr-FR" sz="1000">
                          <a:solidFill>
                            <a:srgbClr val="000000"/>
                          </a:solidFill>
                          <a:latin typeface="Calibri"/>
                        </a:rPr>
                        <a:t>22</a:t>
                      </a:r>
                      <a:endParaRPr/>
                    </a:p>
                  </a:txBody>
                  <a:tcPr/>
                </a:tc>
                <a:tc>
                  <a:txBody>
                    <a:bodyPr anchor="ctr" bIns="0" lIns="9360" rIns="9360" tIns="9360" wrap="none"/>
                    <a:p>
                      <a:pPr algn="ctr">
                        <a:lnSpc>
                          <a:spcPct val="100000"/>
                        </a:lnSpc>
                      </a:pPr>
                      <a:r>
                        <a:rPr lang="fr-FR" sz="1000">
                          <a:solidFill>
                            <a:srgbClr val="000000"/>
                          </a:solidFill>
                          <a:latin typeface="Calibri"/>
                        </a:rPr>
                        <a:t>23</a:t>
                      </a:r>
                      <a:endParaRPr/>
                    </a:p>
                  </a:txBody>
                  <a:tcPr/>
                </a:tc>
                <a:tc>
                  <a:txBody>
                    <a:bodyPr anchor="ctr" bIns="0" lIns="9360" rIns="9360" tIns="9360" wrap="none"/>
                    <a:p>
                      <a:pPr algn="ctr">
                        <a:lnSpc>
                          <a:spcPct val="100000"/>
                        </a:lnSpc>
                      </a:pPr>
                      <a:r>
                        <a:rPr lang="fr-FR" sz="1000">
                          <a:solidFill>
                            <a:srgbClr val="000000"/>
                          </a:solidFill>
                          <a:latin typeface="Calibri"/>
                        </a:rPr>
                        <a:t>24</a:t>
                      </a:r>
                      <a:endParaRPr/>
                    </a:p>
                  </a:txBody>
                  <a:tcPr/>
                </a:tc>
                <a:tc>
                  <a:txBody>
                    <a:bodyPr anchor="ctr" bIns="0" lIns="9360" rIns="9360" tIns="9360" wrap="none"/>
                    <a:p>
                      <a:pPr algn="ctr">
                        <a:lnSpc>
                          <a:spcPct val="100000"/>
                        </a:lnSpc>
                      </a:pPr>
                      <a:r>
                        <a:rPr lang="fr-FR" sz="1000">
                          <a:solidFill>
                            <a:srgbClr val="000000"/>
                          </a:solidFill>
                          <a:latin typeface="Calibri"/>
                        </a:rPr>
                        <a:t>25</a:t>
                      </a:r>
                      <a:endParaRPr/>
                    </a:p>
                  </a:txBody>
                  <a:tcPr/>
                </a:tc>
                <a:tc>
                  <a:txBody>
                    <a:bodyPr anchor="ctr" bIns="0" lIns="9360" rIns="9360" tIns="9360" wrap="none"/>
                    <a:p>
                      <a:pPr algn="ctr">
                        <a:lnSpc>
                          <a:spcPct val="100000"/>
                        </a:lnSpc>
                      </a:pPr>
                      <a:r>
                        <a:rPr lang="fr-FR" sz="1000">
                          <a:solidFill>
                            <a:srgbClr val="000000"/>
                          </a:solidFill>
                          <a:latin typeface="Calibri"/>
                        </a:rPr>
                        <a:t>26</a:t>
                      </a:r>
                      <a:endParaRPr/>
                    </a:p>
                  </a:txBody>
                  <a:tcPr/>
                </a:tc>
                <a:tc>
                  <a:txBody>
                    <a:bodyPr anchor="ctr" bIns="0" lIns="9360" rIns="9360" tIns="9360" wrap="none"/>
                    <a:p>
                      <a:pPr algn="ctr">
                        <a:lnSpc>
                          <a:spcPct val="100000"/>
                        </a:lnSpc>
                      </a:pPr>
                      <a:r>
                        <a:rPr lang="fr-FR" sz="1000">
                          <a:solidFill>
                            <a:srgbClr val="000000"/>
                          </a:solidFill>
                          <a:latin typeface="Calibri"/>
                        </a:rPr>
                        <a:t>27</a:t>
                      </a:r>
                      <a:endParaRPr/>
                    </a:p>
                  </a:txBody>
                  <a:tcPr/>
                </a:tc>
                <a:tc>
                  <a:txBody>
                    <a:bodyPr anchor="ctr" bIns="0" lIns="9360" rIns="9360" tIns="9360" wrap="none"/>
                    <a:p>
                      <a:pPr algn="ctr">
                        <a:lnSpc>
                          <a:spcPct val="100000"/>
                        </a:lnSpc>
                      </a:pPr>
                      <a:r>
                        <a:rPr lang="fr-FR" sz="1000">
                          <a:solidFill>
                            <a:srgbClr val="000000"/>
                          </a:solidFill>
                          <a:latin typeface="Calibri"/>
                        </a:rPr>
                        <a:t>28</a:t>
                      </a:r>
                      <a:endParaRPr/>
                    </a:p>
                  </a:txBody>
                  <a:tcPr/>
                </a:tc>
                <a:tc>
                  <a:txBody>
                    <a:bodyPr anchor="ctr" bIns="0" lIns="9360" rIns="9360" tIns="9360" wrap="none"/>
                    <a:p>
                      <a:pPr algn="ctr">
                        <a:lnSpc>
                          <a:spcPct val="100000"/>
                        </a:lnSpc>
                      </a:pPr>
                      <a:r>
                        <a:rPr lang="fr-FR" sz="1000">
                          <a:solidFill>
                            <a:srgbClr val="000000"/>
                          </a:solidFill>
                          <a:latin typeface="Calibri"/>
                        </a:rPr>
                        <a:t>29</a:t>
                      </a:r>
                      <a:endParaRPr/>
                    </a:p>
                  </a:txBody>
                  <a:tcPr/>
                </a:tc>
                <a:tc>
                  <a:txBody>
                    <a:bodyPr anchor="ctr" bIns="0" lIns="9360" rIns="9360" tIns="9360" wrap="none"/>
                    <a:p>
                      <a:pPr algn="ctr">
                        <a:lnSpc>
                          <a:spcPct val="100000"/>
                        </a:lnSpc>
                      </a:pPr>
                      <a:r>
                        <a:rPr lang="fr-FR" sz="1000">
                          <a:solidFill>
                            <a:srgbClr val="000000"/>
                          </a:solidFill>
                          <a:latin typeface="Calibri"/>
                        </a:rPr>
                        <a:t>30</a:t>
                      </a:r>
                      <a:endParaRPr/>
                    </a:p>
                  </a:txBody>
                  <a:tcPr/>
                </a:tc>
                <a:tc>
                  <a:txBody>
                    <a:bodyPr anchor="ctr" bIns="0" lIns="9360" rIns="9360" tIns="9360" wrap="none"/>
                    <a:p>
                      <a:pPr algn="ctr">
                        <a:lnSpc>
                          <a:spcPct val="100000"/>
                        </a:lnSpc>
                      </a:pPr>
                      <a:r>
                        <a:rPr lang="fr-FR" sz="1000">
                          <a:solidFill>
                            <a:srgbClr val="000000"/>
                          </a:solidFill>
                          <a:latin typeface="Calibri"/>
                        </a:rPr>
                        <a:t>31</a:t>
                      </a:r>
                      <a:endParaRPr/>
                    </a:p>
                  </a:txBody>
                  <a:tcPr/>
                </a:tc>
                <a:tc>
                  <a:txBody>
                    <a:bodyPr anchor="ctr" bIns="0" lIns="9360" rIns="9360" tIns="9360" wrap="none"/>
                    <a:p>
                      <a:pPr algn="ctr">
                        <a:lnSpc>
                          <a:spcPct val="100000"/>
                        </a:lnSpc>
                      </a:pPr>
                      <a:r>
                        <a:rPr lang="fr-FR" sz="1000">
                          <a:solidFill>
                            <a:srgbClr val="000000"/>
                          </a:solidFill>
                          <a:latin typeface="Calibri"/>
                        </a:rPr>
                        <a:t>1</a:t>
                      </a:r>
                      <a:endParaRPr/>
                    </a:p>
                  </a:txBody>
                  <a:tcPr/>
                </a:tc>
                <a:tc>
                  <a:txBody>
                    <a:bodyPr anchor="ctr" bIns="0" lIns="9360" rIns="9360" tIns="9360" wrap="none"/>
                    <a:p>
                      <a:pPr algn="ctr">
                        <a:lnSpc>
                          <a:spcPct val="100000"/>
                        </a:lnSpc>
                      </a:pPr>
                      <a:r>
                        <a:rPr lang="fr-FR" sz="1000">
                          <a:solidFill>
                            <a:srgbClr val="000000"/>
                          </a:solidFill>
                          <a:latin typeface="Calibri"/>
                        </a:rPr>
                        <a:t>2</a:t>
                      </a:r>
                      <a:endParaRPr/>
                    </a:p>
                  </a:txBody>
                  <a:tcPr/>
                </a:tc>
                <a:tc>
                  <a:txBody>
                    <a:bodyPr anchor="ctr" bIns="0" lIns="9360" rIns="9360" tIns="9360" wrap="none"/>
                    <a:p>
                      <a:pPr algn="ctr">
                        <a:lnSpc>
                          <a:spcPct val="100000"/>
                        </a:lnSpc>
                      </a:pPr>
                      <a:r>
                        <a:rPr lang="fr-FR" sz="1000">
                          <a:solidFill>
                            <a:srgbClr val="000000"/>
                          </a:solidFill>
                          <a:latin typeface="Calibri"/>
                        </a:rPr>
                        <a:t>3</a:t>
                      </a:r>
                      <a:endParaRPr/>
                    </a:p>
                  </a:txBody>
                  <a:tcPr/>
                </a:tc>
                <a:tc>
                  <a:txBody>
                    <a:bodyPr anchor="ctr" bIns="0" lIns="9360" rIns="9360" tIns="9360" wrap="none"/>
                    <a:p>
                      <a:pPr algn="ctr">
                        <a:lnSpc>
                          <a:spcPct val="100000"/>
                        </a:lnSpc>
                      </a:pPr>
                      <a:r>
                        <a:rPr lang="fr-FR" sz="1000">
                          <a:solidFill>
                            <a:srgbClr val="000000"/>
                          </a:solidFill>
                          <a:latin typeface="Calibri"/>
                        </a:rPr>
                        <a:t>4</a:t>
                      </a:r>
                      <a:endParaRPr/>
                    </a:p>
                  </a:txBody>
                  <a:tcPr/>
                </a:tc>
              </a:tr>
              <a:tr h="186120">
                <a:tc>
                  <a:txBody>
                    <a:bodyPr anchor="ctr" bIns="0" lIns="9360" rIns="9360" tIns="9360" wrap="none"/>
                    <a:p>
                      <a:pPr algn="ctr">
                        <a:lnSpc>
                          <a:spcPct val="100000"/>
                        </a:lnSpc>
                      </a:pPr>
                      <a:r>
                        <a:rPr lang="fr-FR" sz="1000">
                          <a:solidFill>
                            <a:srgbClr val="000000"/>
                          </a:solidFill>
                          <a:latin typeface="Calibri"/>
                        </a:rPr>
                        <a:t>M</a:t>
                      </a:r>
                      <a:endParaRPr/>
                    </a:p>
                  </a:txBody>
                  <a:tcPr/>
                </a:tc>
                <a:tc>
                  <a:txBody>
                    <a:bodyPr anchor="ctr" bIns="0" lIns="9360" rIns="9360" tIns="9360" wrap="none"/>
                    <a:p>
                      <a:pPr algn="ctr">
                        <a:lnSpc>
                          <a:spcPct val="100000"/>
                        </a:lnSpc>
                      </a:pPr>
                      <a:r>
                        <a:rPr lang="fr-FR" sz="1000">
                          <a:solidFill>
                            <a:srgbClr val="000000"/>
                          </a:solidFill>
                          <a:latin typeface="Calibri"/>
                        </a:rPr>
                        <a:t>J</a:t>
                      </a:r>
                      <a:endParaRPr/>
                    </a:p>
                  </a:txBody>
                  <a:tcPr/>
                </a:tc>
                <a:tc>
                  <a:txBody>
                    <a:bodyPr anchor="ctr" bIns="0" lIns="9360" rIns="9360" tIns="9360" wrap="none"/>
                    <a:p>
                      <a:pPr algn="ctr">
                        <a:lnSpc>
                          <a:spcPct val="100000"/>
                        </a:lnSpc>
                      </a:pPr>
                      <a:r>
                        <a:rPr lang="fr-FR" sz="1000">
                          <a:solidFill>
                            <a:srgbClr val="000000"/>
                          </a:solidFill>
                          <a:latin typeface="Calibri"/>
                        </a:rPr>
                        <a:t>V</a:t>
                      </a:r>
                      <a:endParaRPr/>
                    </a:p>
                  </a:txBody>
                  <a:tcPr/>
                </a:tc>
                <a:tc>
                  <a:txBody>
                    <a:bodyPr anchor="ctr" bIns="0" lIns="9360" rIns="9360" tIns="9360" wrap="none"/>
                    <a:p>
                      <a:pPr algn="ctr">
                        <a:lnSpc>
                          <a:spcPct val="100000"/>
                        </a:lnSpc>
                      </a:pPr>
                      <a:r>
                        <a:rPr lang="fr-FR" sz="1000">
                          <a:solidFill>
                            <a:srgbClr val="000000"/>
                          </a:solidFill>
                          <a:latin typeface="Calibri"/>
                        </a:rPr>
                        <a:t>S</a:t>
                      </a:r>
                      <a:endParaRPr/>
                    </a:p>
                  </a:txBody>
                  <a:tcPr/>
                </a:tc>
                <a:tc>
                  <a:txBody>
                    <a:bodyPr anchor="ctr" bIns="0" lIns="9360" rIns="9360" tIns="9360" wrap="none"/>
                    <a:p>
                      <a:pPr algn="ctr">
                        <a:lnSpc>
                          <a:spcPct val="100000"/>
                        </a:lnSpc>
                      </a:pPr>
                      <a:r>
                        <a:rPr lang="fr-FR" sz="1000">
                          <a:solidFill>
                            <a:srgbClr val="000000"/>
                          </a:solidFill>
                          <a:latin typeface="Calibri"/>
                        </a:rPr>
                        <a:t>D</a:t>
                      </a:r>
                      <a:endParaRPr/>
                    </a:p>
                  </a:txBody>
                  <a:tcPr/>
                </a:tc>
                <a:tc>
                  <a:txBody>
                    <a:bodyPr anchor="ctr" bIns="0" lIns="9360" rIns="9360" tIns="9360" wrap="none"/>
                    <a:p>
                      <a:pPr algn="ctr">
                        <a:lnSpc>
                          <a:spcPct val="100000"/>
                        </a:lnSpc>
                      </a:pPr>
                      <a:r>
                        <a:rPr lang="fr-FR" sz="1000">
                          <a:solidFill>
                            <a:srgbClr val="000000"/>
                          </a:solidFill>
                          <a:latin typeface="Calibri"/>
                        </a:rPr>
                        <a:t>L</a:t>
                      </a:r>
                      <a:endParaRPr/>
                    </a:p>
                  </a:txBody>
                  <a:tcPr/>
                </a:tc>
                <a:tc>
                  <a:txBody>
                    <a:bodyPr anchor="ctr" bIns="0" lIns="9360" rIns="9360" tIns="9360" wrap="none"/>
                    <a:p>
                      <a:pPr algn="ctr">
                        <a:lnSpc>
                          <a:spcPct val="100000"/>
                        </a:lnSpc>
                      </a:pPr>
                      <a:r>
                        <a:rPr lang="fr-FR" sz="1000">
                          <a:solidFill>
                            <a:srgbClr val="000000"/>
                          </a:solidFill>
                          <a:latin typeface="Calibri"/>
                        </a:rPr>
                        <a:t>M</a:t>
                      </a:r>
                      <a:endParaRPr/>
                    </a:p>
                  </a:txBody>
                  <a:tcPr/>
                </a:tc>
                <a:tc>
                  <a:txBody>
                    <a:bodyPr anchor="ctr" bIns="0" lIns="9360" rIns="9360" tIns="9360" wrap="none"/>
                    <a:p>
                      <a:pPr algn="ctr">
                        <a:lnSpc>
                          <a:spcPct val="100000"/>
                        </a:lnSpc>
                      </a:pPr>
                      <a:r>
                        <a:rPr lang="fr-FR" sz="1000">
                          <a:solidFill>
                            <a:srgbClr val="000000"/>
                          </a:solidFill>
                          <a:latin typeface="Calibri"/>
                        </a:rPr>
                        <a:t>M</a:t>
                      </a:r>
                      <a:endParaRPr/>
                    </a:p>
                  </a:txBody>
                  <a:tcPr/>
                </a:tc>
                <a:tc>
                  <a:txBody>
                    <a:bodyPr anchor="ctr" bIns="0" lIns="9360" rIns="9360" tIns="9360" wrap="none"/>
                    <a:p>
                      <a:pPr algn="ctr">
                        <a:lnSpc>
                          <a:spcPct val="100000"/>
                        </a:lnSpc>
                      </a:pPr>
                      <a:r>
                        <a:rPr lang="fr-FR" sz="1000">
                          <a:solidFill>
                            <a:srgbClr val="000000"/>
                          </a:solidFill>
                          <a:latin typeface="Calibri"/>
                        </a:rPr>
                        <a:t>J</a:t>
                      </a:r>
                      <a:endParaRPr/>
                    </a:p>
                  </a:txBody>
                  <a:tcPr/>
                </a:tc>
                <a:tc>
                  <a:txBody>
                    <a:bodyPr anchor="ctr" bIns="0" lIns="9360" rIns="9360" tIns="9360" wrap="none"/>
                    <a:p>
                      <a:pPr algn="ctr">
                        <a:lnSpc>
                          <a:spcPct val="100000"/>
                        </a:lnSpc>
                      </a:pPr>
                      <a:r>
                        <a:rPr lang="fr-FR" sz="1000">
                          <a:solidFill>
                            <a:srgbClr val="000000"/>
                          </a:solidFill>
                          <a:latin typeface="Calibri"/>
                        </a:rPr>
                        <a:t>V</a:t>
                      </a:r>
                      <a:endParaRPr/>
                    </a:p>
                  </a:txBody>
                  <a:tcPr/>
                </a:tc>
                <a:tc>
                  <a:txBody>
                    <a:bodyPr anchor="ctr" bIns="0" lIns="9360" rIns="9360" tIns="9360" wrap="none"/>
                    <a:p>
                      <a:pPr algn="ctr">
                        <a:lnSpc>
                          <a:spcPct val="100000"/>
                        </a:lnSpc>
                      </a:pPr>
                      <a:r>
                        <a:rPr lang="fr-FR" sz="1000">
                          <a:solidFill>
                            <a:srgbClr val="000000"/>
                          </a:solidFill>
                          <a:latin typeface="Calibri"/>
                        </a:rPr>
                        <a:t>S</a:t>
                      </a:r>
                      <a:endParaRPr/>
                    </a:p>
                  </a:txBody>
                  <a:tcPr/>
                </a:tc>
                <a:tc>
                  <a:txBody>
                    <a:bodyPr anchor="ctr" bIns="0" lIns="9360" rIns="9360" tIns="9360" wrap="none"/>
                    <a:p>
                      <a:pPr algn="ctr">
                        <a:lnSpc>
                          <a:spcPct val="100000"/>
                        </a:lnSpc>
                      </a:pPr>
                      <a:r>
                        <a:rPr lang="fr-FR" sz="1000">
                          <a:solidFill>
                            <a:srgbClr val="000000"/>
                          </a:solidFill>
                          <a:latin typeface="Calibri"/>
                        </a:rPr>
                        <a:t>D</a:t>
                      </a:r>
                      <a:endParaRPr/>
                    </a:p>
                  </a:txBody>
                  <a:tcPr/>
                </a:tc>
                <a:tc>
                  <a:txBody>
                    <a:bodyPr anchor="ctr" bIns="0" lIns="9360" rIns="9360" tIns="9360" wrap="none"/>
                    <a:p>
                      <a:pPr algn="ctr">
                        <a:lnSpc>
                          <a:spcPct val="100000"/>
                        </a:lnSpc>
                      </a:pPr>
                      <a:r>
                        <a:rPr lang="fr-FR" sz="1000">
                          <a:solidFill>
                            <a:srgbClr val="000000"/>
                          </a:solidFill>
                          <a:latin typeface="Calibri"/>
                        </a:rPr>
                        <a:t>L</a:t>
                      </a:r>
                      <a:endParaRPr/>
                    </a:p>
                  </a:txBody>
                  <a:tcPr/>
                </a:tc>
                <a:tc>
                  <a:txBody>
                    <a:bodyPr anchor="ctr" bIns="0" lIns="9360" rIns="9360" tIns="9360" wrap="none"/>
                    <a:p>
                      <a:pPr algn="ctr">
                        <a:lnSpc>
                          <a:spcPct val="100000"/>
                        </a:lnSpc>
                      </a:pPr>
                      <a:r>
                        <a:rPr lang="fr-FR" sz="1000">
                          <a:solidFill>
                            <a:srgbClr val="000000"/>
                          </a:solidFill>
                          <a:latin typeface="Calibri"/>
                        </a:rPr>
                        <a:t>M</a:t>
                      </a:r>
                      <a:endParaRPr/>
                    </a:p>
                  </a:txBody>
                  <a:tcPr/>
                </a:tc>
                <a:tc>
                  <a:txBody>
                    <a:bodyPr anchor="ctr" bIns="0" lIns="9360" rIns="9360" tIns="9360" wrap="none"/>
                    <a:p>
                      <a:pPr algn="ctr">
                        <a:lnSpc>
                          <a:spcPct val="100000"/>
                        </a:lnSpc>
                      </a:pPr>
                      <a:r>
                        <a:rPr lang="fr-FR" sz="1000">
                          <a:solidFill>
                            <a:srgbClr val="000000"/>
                          </a:solidFill>
                          <a:latin typeface="Calibri"/>
                        </a:rPr>
                        <a:t>M</a:t>
                      </a:r>
                      <a:endParaRPr/>
                    </a:p>
                  </a:txBody>
                  <a:tcPr/>
                </a:tc>
                <a:tc>
                  <a:txBody>
                    <a:bodyPr anchor="ctr" bIns="0" lIns="9360" rIns="9360" tIns="9360" wrap="none"/>
                    <a:p>
                      <a:pPr algn="ctr">
                        <a:lnSpc>
                          <a:spcPct val="100000"/>
                        </a:lnSpc>
                      </a:pPr>
                      <a:r>
                        <a:rPr lang="fr-FR" sz="1000">
                          <a:solidFill>
                            <a:srgbClr val="000000"/>
                          </a:solidFill>
                          <a:latin typeface="Calibri"/>
                        </a:rPr>
                        <a:t>J</a:t>
                      </a:r>
                      <a:endParaRPr/>
                    </a:p>
                  </a:txBody>
                  <a:tcPr/>
                </a:tc>
                <a:tc>
                  <a:txBody>
                    <a:bodyPr anchor="ctr" bIns="0" lIns="9360" rIns="9360" tIns="9360" wrap="none"/>
                    <a:p>
                      <a:pPr algn="ctr">
                        <a:lnSpc>
                          <a:spcPct val="100000"/>
                        </a:lnSpc>
                      </a:pPr>
                      <a:r>
                        <a:rPr lang="fr-FR" sz="1000">
                          <a:solidFill>
                            <a:srgbClr val="000000"/>
                          </a:solidFill>
                          <a:latin typeface="Calibri"/>
                        </a:rPr>
                        <a:t>V</a:t>
                      </a:r>
                      <a:endParaRPr/>
                    </a:p>
                  </a:txBody>
                  <a:tcPr/>
                </a:tc>
                <a:tc>
                  <a:txBody>
                    <a:bodyPr anchor="ctr" bIns="0" lIns="9360" rIns="9360" tIns="9360" wrap="none"/>
                    <a:p>
                      <a:pPr algn="ctr">
                        <a:lnSpc>
                          <a:spcPct val="100000"/>
                        </a:lnSpc>
                      </a:pPr>
                      <a:r>
                        <a:rPr lang="fr-FR" sz="1000">
                          <a:solidFill>
                            <a:srgbClr val="000000"/>
                          </a:solidFill>
                          <a:latin typeface="Calibri"/>
                        </a:rPr>
                        <a:t>S</a:t>
                      </a:r>
                      <a:endParaRPr/>
                    </a:p>
                  </a:txBody>
                  <a:tcPr/>
                </a:tc>
                <a:tc>
                  <a:txBody>
                    <a:bodyPr anchor="ctr" bIns="0" lIns="9360" rIns="9360" tIns="9360" wrap="none"/>
                    <a:p>
                      <a:pPr algn="ctr">
                        <a:lnSpc>
                          <a:spcPct val="100000"/>
                        </a:lnSpc>
                      </a:pPr>
                      <a:r>
                        <a:rPr lang="fr-FR" sz="1000">
                          <a:solidFill>
                            <a:srgbClr val="000000"/>
                          </a:solidFill>
                          <a:latin typeface="Calibri"/>
                        </a:rPr>
                        <a:t>D</a:t>
                      </a:r>
                      <a:endParaRPr/>
                    </a:p>
                  </a:txBody>
                  <a:tcPr/>
                </a:tc>
                <a:tc>
                  <a:txBody>
                    <a:bodyPr anchor="ctr" bIns="0" lIns="9360" rIns="9360" tIns="9360" wrap="none"/>
                    <a:p>
                      <a:pPr algn="ctr">
                        <a:lnSpc>
                          <a:spcPct val="100000"/>
                        </a:lnSpc>
                      </a:pPr>
                      <a:r>
                        <a:rPr lang="fr-FR" sz="1000">
                          <a:solidFill>
                            <a:srgbClr val="000000"/>
                          </a:solidFill>
                          <a:latin typeface="Calibri"/>
                        </a:rPr>
                        <a:t>L</a:t>
                      </a:r>
                      <a:endParaRPr/>
                    </a:p>
                  </a:txBody>
                  <a:tcPr/>
                </a:tc>
                <a:tc>
                  <a:txBody>
                    <a:bodyPr anchor="ctr" bIns="0" lIns="9360" rIns="9360" tIns="9360" wrap="none"/>
                    <a:p>
                      <a:pPr algn="ctr">
                        <a:lnSpc>
                          <a:spcPct val="100000"/>
                        </a:lnSpc>
                      </a:pPr>
                      <a:r>
                        <a:rPr lang="fr-FR" sz="1000">
                          <a:solidFill>
                            <a:srgbClr val="000000"/>
                          </a:solidFill>
                          <a:latin typeface="Calibri"/>
                        </a:rPr>
                        <a:t>M</a:t>
                      </a:r>
                      <a:endParaRPr/>
                    </a:p>
                  </a:txBody>
                  <a:tcPr/>
                </a:tc>
                <a:tc>
                  <a:txBody>
                    <a:bodyPr anchor="ctr" bIns="0" lIns="9360" rIns="9360" tIns="9360" wrap="none"/>
                    <a:p>
                      <a:pPr algn="ctr">
                        <a:lnSpc>
                          <a:spcPct val="100000"/>
                        </a:lnSpc>
                      </a:pPr>
                      <a:r>
                        <a:rPr lang="fr-FR" sz="1000">
                          <a:solidFill>
                            <a:srgbClr val="000000"/>
                          </a:solidFill>
                          <a:latin typeface="Calibri"/>
                        </a:rPr>
                        <a:t>M</a:t>
                      </a:r>
                      <a:endParaRPr/>
                    </a:p>
                  </a:txBody>
                  <a:tcPr/>
                </a:tc>
                <a:tc>
                  <a:txBody>
                    <a:bodyPr anchor="ctr" bIns="0" lIns="9360" rIns="9360" tIns="9360" wrap="none"/>
                    <a:p>
                      <a:pPr algn="ctr">
                        <a:lnSpc>
                          <a:spcPct val="100000"/>
                        </a:lnSpc>
                      </a:pPr>
                      <a:r>
                        <a:rPr lang="fr-FR" sz="1000">
                          <a:solidFill>
                            <a:srgbClr val="000000"/>
                          </a:solidFill>
                          <a:latin typeface="Calibri"/>
                        </a:rPr>
                        <a:t>J</a:t>
                      </a:r>
                      <a:endParaRPr/>
                    </a:p>
                  </a:txBody>
                  <a:tcPr/>
                </a:tc>
                <a:tc>
                  <a:txBody>
                    <a:bodyPr anchor="ctr" bIns="0" lIns="9360" rIns="9360" tIns="9360" wrap="none"/>
                    <a:p>
                      <a:pPr algn="ctr">
                        <a:lnSpc>
                          <a:spcPct val="100000"/>
                        </a:lnSpc>
                      </a:pPr>
                      <a:r>
                        <a:rPr lang="fr-FR" sz="1000">
                          <a:solidFill>
                            <a:srgbClr val="000000"/>
                          </a:solidFill>
                          <a:latin typeface="Calibri"/>
                        </a:rPr>
                        <a:t>V</a:t>
                      </a:r>
                      <a:endParaRPr/>
                    </a:p>
                  </a:txBody>
                  <a:tcPr/>
                </a:tc>
                <a:tc>
                  <a:txBody>
                    <a:bodyPr anchor="ctr" bIns="0" lIns="9360" rIns="9360" tIns="9360" wrap="none"/>
                    <a:p>
                      <a:pPr algn="ctr">
                        <a:lnSpc>
                          <a:spcPct val="100000"/>
                        </a:lnSpc>
                      </a:pPr>
                      <a:r>
                        <a:rPr lang="fr-FR" sz="1000">
                          <a:solidFill>
                            <a:srgbClr val="000000"/>
                          </a:solidFill>
                          <a:latin typeface="Calibri"/>
                        </a:rPr>
                        <a:t>S</a:t>
                      </a:r>
                      <a:endParaRPr/>
                    </a:p>
                  </a:txBody>
                  <a:tcPr/>
                </a:tc>
                <a:tc>
                  <a:txBody>
                    <a:bodyPr anchor="ctr" bIns="0" lIns="9360" rIns="9360" tIns="9360" wrap="none"/>
                    <a:p>
                      <a:pPr algn="ctr">
                        <a:lnSpc>
                          <a:spcPct val="100000"/>
                        </a:lnSpc>
                      </a:pPr>
                      <a:r>
                        <a:rPr lang="fr-FR" sz="1000">
                          <a:solidFill>
                            <a:srgbClr val="000000"/>
                          </a:solidFill>
                          <a:latin typeface="Calibri"/>
                        </a:rPr>
                        <a:t>D</a:t>
                      </a:r>
                      <a:endParaRPr/>
                    </a:p>
                  </a:txBody>
                  <a:tcPr/>
                </a:tc>
                <a:tc>
                  <a:txBody>
                    <a:bodyPr anchor="ctr" bIns="0" lIns="9360" rIns="9360" tIns="9360" wrap="none"/>
                    <a:p>
                      <a:pPr algn="ctr">
                        <a:lnSpc>
                          <a:spcPct val="100000"/>
                        </a:lnSpc>
                      </a:pPr>
                      <a:r>
                        <a:rPr lang="fr-FR" sz="1000">
                          <a:solidFill>
                            <a:srgbClr val="000000"/>
                          </a:solidFill>
                          <a:latin typeface="Calibri"/>
                        </a:rPr>
                        <a:t>L</a:t>
                      </a:r>
                      <a:endParaRPr/>
                    </a:p>
                  </a:txBody>
                  <a:tcPr/>
                </a:tc>
                <a:tc>
                  <a:txBody>
                    <a:bodyPr anchor="ctr" bIns="0" lIns="9360" rIns="9360" tIns="9360" wrap="none"/>
                    <a:p>
                      <a:pPr algn="ctr">
                        <a:lnSpc>
                          <a:spcPct val="100000"/>
                        </a:lnSpc>
                      </a:pPr>
                      <a:r>
                        <a:rPr lang="fr-FR" sz="1000">
                          <a:solidFill>
                            <a:srgbClr val="000000"/>
                          </a:solidFill>
                          <a:latin typeface="Calibri"/>
                        </a:rPr>
                        <a:t>M</a:t>
                      </a:r>
                      <a:endParaRPr/>
                    </a:p>
                  </a:txBody>
                  <a:tcPr/>
                </a:tc>
                <a:tc>
                  <a:txBody>
                    <a:bodyPr anchor="ctr" bIns="0" lIns="9360" rIns="9360" tIns="9360" wrap="none"/>
                    <a:p>
                      <a:pPr algn="ctr">
                        <a:lnSpc>
                          <a:spcPct val="100000"/>
                        </a:lnSpc>
                      </a:pPr>
                      <a:r>
                        <a:rPr lang="fr-FR" sz="1000">
                          <a:solidFill>
                            <a:srgbClr val="000000"/>
                          </a:solidFill>
                          <a:latin typeface="Calibri"/>
                        </a:rPr>
                        <a:t>M</a:t>
                      </a:r>
                      <a:endParaRPr/>
                    </a:p>
                  </a:txBody>
                  <a:tcPr/>
                </a:tc>
                <a:tc>
                  <a:txBody>
                    <a:bodyPr anchor="ctr" bIns="0" lIns="9360" rIns="9360" tIns="9360" wrap="none"/>
                    <a:p>
                      <a:pPr algn="ctr">
                        <a:lnSpc>
                          <a:spcPct val="100000"/>
                        </a:lnSpc>
                      </a:pPr>
                      <a:r>
                        <a:rPr lang="fr-FR" sz="1000">
                          <a:solidFill>
                            <a:srgbClr val="000000"/>
                          </a:solidFill>
                          <a:latin typeface="Calibri"/>
                        </a:rPr>
                        <a:t>J</a:t>
                      </a:r>
                      <a:endParaRPr/>
                    </a:p>
                  </a:txBody>
                  <a:tcPr/>
                </a:tc>
                <a:tc>
                  <a:txBody>
                    <a:bodyPr anchor="ctr" bIns="0" lIns="9360" rIns="9360" tIns="9360" wrap="none"/>
                    <a:p>
                      <a:pPr algn="ctr">
                        <a:lnSpc>
                          <a:spcPct val="100000"/>
                        </a:lnSpc>
                      </a:pPr>
                      <a:r>
                        <a:rPr lang="fr-FR" sz="1000">
                          <a:solidFill>
                            <a:srgbClr val="000000"/>
                          </a:solidFill>
                          <a:latin typeface="Calibri"/>
                        </a:rPr>
                        <a:t>V</a:t>
                      </a:r>
                      <a:endParaRPr/>
                    </a:p>
                  </a:txBody>
                  <a:tcPr/>
                </a:tc>
              </a:tr>
              <a:tr h="221040">
                <a:tc>
                  <a:txBody>
                    <a:bodyPr anchor="ctr" bIns="0" lIns="9360" rIns="9360" tIns="9360" wrap="none"/>
                    <a:p>
                      <a:pPr algn="ctr">
                        <a:lnSpc>
                          <a:spcPct val="100000"/>
                        </a:lnSpc>
                      </a:pPr>
                      <a:r>
                        <a:rPr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nSpc>
                          <a:spcPct val="100000"/>
                        </a:lnSpc>
                      </a:pPr>
                      <a:r>
                        <a:rPr lang="fr-FR" sz="800">
                          <a:solidFill>
                            <a:srgbClr val="000000"/>
                          </a:solidFill>
                          <a:latin typeface="Calibri"/>
                        </a:rPr>
                        <a:t> </a:t>
                      </a:r>
                      <a:endParaRPr/>
                    </a:p>
                  </a:txBody>
                  <a:tcPr/>
                </a:tc>
                <a:tc>
                  <a:txBody>
                    <a:bodyPr anchor="ctr" bIns="0" lIns="9360" rIns="9360" tIns="9360" wrap="none"/>
                    <a:p>
                      <a:pPr>
                        <a:lnSpc>
                          <a:spcPct val="100000"/>
                        </a:lnSpc>
                      </a:pPr>
                      <a:r>
                        <a:rPr lang="fr-FR" sz="8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r>
              <a:tr h="229680">
                <a:tc>
                  <a:txBody>
                    <a:bodyPr anchor="ctr" bIns="0" lIns="9360" rIns="9360" tIns="9360" wrap="none"/>
                    <a:p>
                      <a:pPr algn="ctr">
                        <a:lnSpc>
                          <a:spcPct val="100000"/>
                        </a:lnSpc>
                      </a:pPr>
                      <a:r>
                        <a:rPr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Séjours Europe</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nSpc>
                          <a:spcPct val="100000"/>
                        </a:lnSpc>
                      </a:pPr>
                      <a:r>
                        <a:rPr lang="fr-FR" sz="800">
                          <a:solidFill>
                            <a:srgbClr val="000000"/>
                          </a:solidFill>
                          <a:latin typeface="Calibri"/>
                        </a:rPr>
                        <a:t> </a:t>
                      </a:r>
                      <a:endParaRPr/>
                    </a:p>
                  </a:txBody>
                  <a:tcPr/>
                </a:tc>
                <a:tc>
                  <a:txBody>
                    <a:bodyPr anchor="ctr" bIns="0" lIns="9360" rIns="9360" tIns="9360" wrap="none"/>
                    <a:p>
                      <a:pPr>
                        <a:lnSpc>
                          <a:spcPct val="100000"/>
                        </a:lnSpc>
                      </a:pPr>
                      <a:r>
                        <a:rPr lang="fr-FR" sz="8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r>
              <a:tr h="229680">
                <a:tc>
                  <a:txBody>
                    <a:bodyPr anchor="ctr" bIns="0" lIns="9360" rIns="9360" tIns="9360" wrap="none"/>
                    <a:p>
                      <a:pPr algn="ctr">
                        <a:lnSpc>
                          <a:spcPct val="100000"/>
                        </a:lnSpc>
                      </a:pPr>
                      <a:r>
                        <a:rPr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Séjours France</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nSpc>
                          <a:spcPct val="100000"/>
                        </a:lnSpc>
                      </a:pPr>
                      <a:r>
                        <a:rPr lang="fr-FR" sz="800">
                          <a:solidFill>
                            <a:srgbClr val="000000"/>
                          </a:solidFill>
                          <a:latin typeface="Calibri"/>
                        </a:rPr>
                        <a:t> </a:t>
                      </a:r>
                      <a:endParaRPr/>
                    </a:p>
                  </a:txBody>
                  <a:tcPr/>
                </a:tc>
                <a:tc>
                  <a:txBody>
                    <a:bodyPr anchor="ctr" bIns="0" lIns="9360" rIns="9360" tIns="9360" wrap="none"/>
                    <a:p>
                      <a:pPr>
                        <a:lnSpc>
                          <a:spcPct val="100000"/>
                        </a:lnSpc>
                      </a:pPr>
                      <a:r>
                        <a:rPr lang="fr-FR" sz="800">
                          <a:solidFill>
                            <a:srgbClr val="000000"/>
                          </a:solidFill>
                          <a:latin typeface="Calibri"/>
                        </a:rPr>
                        <a:t> </a:t>
                      </a:r>
                      <a:endParaRPr/>
                    </a:p>
                  </a:txBody>
                  <a:tcPr/>
                </a:tc>
                <a:tc>
                  <a:txBody>
                    <a:bodyPr anchor="ctr" bIns="0" lIns="9360" rIns="9360" tIns="9360" wrap="none"/>
                    <a:p>
                      <a:pPr>
                        <a:lnSpc>
                          <a:spcPct val="100000"/>
                        </a:lnSpc>
                      </a:pPr>
                      <a:r>
                        <a:rPr lang="fr-FR" sz="8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r>
              <a:tr h="174960">
                <a:tc>
                  <a:txBody>
                    <a:bodyPr anchor="ctr" bIns="0" lIns="9360" rIns="9360" tIns="9360" wrap="none"/>
                    <a:p>
                      <a:pPr algn="ctr">
                        <a:lnSpc>
                          <a:spcPct val="100000"/>
                        </a:lnSpc>
                      </a:pPr>
                      <a:r>
                        <a:rPr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r>
              <a:tr h="229680">
                <a:tc>
                  <a:txBody>
                    <a:bodyPr anchor="ctr" bIns="0" lIns="9360" rIns="9360" tIns="9360" wrap="none"/>
                    <a:p>
                      <a:pPr algn="ctr">
                        <a:lnSpc>
                          <a:spcPct val="100000"/>
                        </a:lnSpc>
                      </a:pPr>
                      <a:r>
                        <a:rPr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1000">
                          <a:solidFill>
                            <a:srgbClr val="000000"/>
                          </a:solidFill>
                          <a:latin typeface="Calibri"/>
                        </a:rPr>
                        <a:t>Séjours courts S1</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nSpc>
                          <a:spcPct val="100000"/>
                        </a:lnSpc>
                      </a:pPr>
                      <a:r>
                        <a:rPr lang="fr-FR" sz="800">
                          <a:solidFill>
                            <a:srgbClr val="000000"/>
                          </a:solidFill>
                          <a:latin typeface="Calibri"/>
                        </a:rPr>
                        <a:t> </a:t>
                      </a:r>
                      <a:endParaRPr/>
                    </a:p>
                  </a:txBody>
                  <a:tcPr/>
                </a:tc>
                <a:tc>
                  <a:txBody>
                    <a:bodyPr anchor="ctr" bIns="0" lIns="9360" rIns="9360" tIns="9360" wrap="none"/>
                    <a:p>
                      <a:pPr>
                        <a:lnSpc>
                          <a:spcPct val="100000"/>
                        </a:lnSpc>
                      </a:pPr>
                      <a:r>
                        <a:rPr lang="fr-FR" sz="8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r>
              <a:tr h="229680">
                <a:tc>
                  <a:txBody>
                    <a:bodyPr anchor="ctr" bIns="0" lIns="9360" rIns="9360" tIns="9360" wrap="none"/>
                    <a:p>
                      <a:pPr algn="ctr">
                        <a:lnSpc>
                          <a:spcPct val="100000"/>
                        </a:lnSpc>
                      </a:pPr>
                      <a:r>
                        <a:rPr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b="1" lang="fr-FR" sz="1000">
                          <a:solidFill>
                            <a:srgbClr val="000000"/>
                          </a:solidFill>
                          <a:latin typeface="Calibri"/>
                        </a:rPr>
                        <a:t>Séjours courts S2</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r>
              <a:tr h="221040">
                <a:tc>
                  <a:txBody>
                    <a:bodyPr anchor="ctr" bIns="0" lIns="9360" rIns="9360" tIns="9360" wrap="none"/>
                    <a:p>
                      <a:pPr algn="ctr">
                        <a:lnSpc>
                          <a:spcPct val="100000"/>
                        </a:lnSpc>
                      </a:pPr>
                      <a:r>
                        <a:rPr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nSpc>
                          <a:spcPct val="100000"/>
                        </a:lnSpc>
                      </a:pPr>
                      <a:r>
                        <a:rPr lang="fr-FR" sz="800">
                          <a:solidFill>
                            <a:srgbClr val="000000"/>
                          </a:solidFill>
                          <a:latin typeface="Calibri"/>
                        </a:rPr>
                        <a:t> </a:t>
                      </a:r>
                      <a:endParaRPr/>
                    </a:p>
                  </a:txBody>
                  <a:tcPr/>
                </a:tc>
                <a:tc>
                  <a:txBody>
                    <a:bodyPr anchor="ctr" bIns="0" lIns="9360" rIns="9360" tIns="9360" wrap="none"/>
                    <a:p>
                      <a:pPr>
                        <a:lnSpc>
                          <a:spcPct val="100000"/>
                        </a:lnSpc>
                      </a:pPr>
                      <a:r>
                        <a:rPr lang="fr-FR" sz="8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r>
              <a:tr h="361080">
                <a:tc>
                  <a:txBody>
                    <a:bodyPr anchor="ctr" bIns="0" lIns="9360" rIns="9360" tIns="9360" wrap="none"/>
                    <a:p>
                      <a:pPr algn="ctr">
                        <a:lnSpc>
                          <a:spcPct val="100000"/>
                        </a:lnSpc>
                      </a:pPr>
                      <a:r>
                        <a:rPr b="1" lang="fr-FR">
                          <a:solidFill>
                            <a:srgbClr val="000000"/>
                          </a:solidFill>
                          <a:latin typeface="Calibri"/>
                        </a:rPr>
                        <a:t>A O Û T  2 0 1 7</a:t>
                      </a:r>
                      <a:endParaRPr/>
                    </a:p>
                  </a:txBody>
                  <a:tcPr/>
                </a:tc>
              </a:tr>
              <a:tr h="196920">
                <a:tc>
                  <a:txBody>
                    <a:bodyPr anchor="ctr" bIns="0" lIns="9360" rIns="9360" tIns="9360" wrap="none"/>
                    <a:p>
                      <a:pPr algn="ctr">
                        <a:lnSpc>
                          <a:spcPct val="100000"/>
                        </a:lnSpc>
                      </a:pPr>
                      <a:r>
                        <a:rPr lang="fr-FR" sz="1000">
                          <a:solidFill>
                            <a:srgbClr val="000000"/>
                          </a:solidFill>
                          <a:latin typeface="Calibri"/>
                        </a:rPr>
                        <a:t>3</a:t>
                      </a:r>
                      <a:endParaRPr/>
                    </a:p>
                  </a:txBody>
                  <a:tcPr/>
                </a:tc>
                <a:tc>
                  <a:txBody>
                    <a:bodyPr anchor="ctr" bIns="0" lIns="9360" rIns="9360" tIns="9360" wrap="none"/>
                    <a:p>
                      <a:pPr algn="ctr">
                        <a:lnSpc>
                          <a:spcPct val="100000"/>
                        </a:lnSpc>
                      </a:pPr>
                      <a:r>
                        <a:rPr lang="fr-FR" sz="1000">
                          <a:solidFill>
                            <a:srgbClr val="000000"/>
                          </a:solidFill>
                          <a:latin typeface="Calibri"/>
                        </a:rPr>
                        <a:t>4</a:t>
                      </a:r>
                      <a:endParaRPr/>
                    </a:p>
                  </a:txBody>
                  <a:tcPr/>
                </a:tc>
                <a:tc>
                  <a:txBody>
                    <a:bodyPr anchor="ctr" bIns="0" lIns="9360" rIns="9360" tIns="9360" wrap="none"/>
                    <a:p>
                      <a:pPr algn="ctr">
                        <a:lnSpc>
                          <a:spcPct val="100000"/>
                        </a:lnSpc>
                      </a:pPr>
                      <a:r>
                        <a:rPr lang="fr-FR" sz="1000">
                          <a:solidFill>
                            <a:srgbClr val="000000"/>
                          </a:solidFill>
                          <a:latin typeface="Calibri"/>
                        </a:rPr>
                        <a:t>5</a:t>
                      </a:r>
                      <a:endParaRPr/>
                    </a:p>
                  </a:txBody>
                  <a:tcPr/>
                </a:tc>
                <a:tc>
                  <a:txBody>
                    <a:bodyPr anchor="ctr" bIns="0" lIns="9360" rIns="9360" tIns="9360" wrap="none"/>
                    <a:p>
                      <a:pPr algn="ctr">
                        <a:lnSpc>
                          <a:spcPct val="100000"/>
                        </a:lnSpc>
                      </a:pPr>
                      <a:r>
                        <a:rPr lang="fr-FR" sz="1000">
                          <a:solidFill>
                            <a:srgbClr val="000000"/>
                          </a:solidFill>
                          <a:latin typeface="Calibri"/>
                        </a:rPr>
                        <a:t>6</a:t>
                      </a:r>
                      <a:endParaRPr/>
                    </a:p>
                  </a:txBody>
                  <a:tcPr/>
                </a:tc>
                <a:tc>
                  <a:txBody>
                    <a:bodyPr anchor="ctr" bIns="0" lIns="9360" rIns="9360" tIns="9360" wrap="none"/>
                    <a:p>
                      <a:pPr algn="ctr">
                        <a:lnSpc>
                          <a:spcPct val="100000"/>
                        </a:lnSpc>
                      </a:pPr>
                      <a:r>
                        <a:rPr lang="fr-FR" sz="1000">
                          <a:solidFill>
                            <a:srgbClr val="000000"/>
                          </a:solidFill>
                          <a:latin typeface="Calibri"/>
                        </a:rPr>
                        <a:t>7</a:t>
                      </a:r>
                      <a:endParaRPr/>
                    </a:p>
                  </a:txBody>
                  <a:tcPr/>
                </a:tc>
                <a:tc>
                  <a:txBody>
                    <a:bodyPr anchor="ctr" bIns="0" lIns="9360" rIns="9360" tIns="9360" wrap="none"/>
                    <a:p>
                      <a:pPr algn="ctr">
                        <a:lnSpc>
                          <a:spcPct val="100000"/>
                        </a:lnSpc>
                      </a:pPr>
                      <a:r>
                        <a:rPr lang="fr-FR" sz="1000">
                          <a:solidFill>
                            <a:srgbClr val="000000"/>
                          </a:solidFill>
                          <a:latin typeface="Calibri"/>
                        </a:rPr>
                        <a:t>8</a:t>
                      </a:r>
                      <a:endParaRPr/>
                    </a:p>
                  </a:txBody>
                  <a:tcPr/>
                </a:tc>
                <a:tc>
                  <a:txBody>
                    <a:bodyPr anchor="ctr" bIns="0" lIns="9360" rIns="9360" tIns="9360" wrap="none"/>
                    <a:p>
                      <a:pPr algn="ctr">
                        <a:lnSpc>
                          <a:spcPct val="100000"/>
                        </a:lnSpc>
                      </a:pPr>
                      <a:r>
                        <a:rPr lang="fr-FR" sz="1000">
                          <a:solidFill>
                            <a:srgbClr val="000000"/>
                          </a:solidFill>
                          <a:latin typeface="Calibri"/>
                        </a:rPr>
                        <a:t>9</a:t>
                      </a:r>
                      <a:endParaRPr/>
                    </a:p>
                  </a:txBody>
                  <a:tcPr/>
                </a:tc>
                <a:tc>
                  <a:txBody>
                    <a:bodyPr anchor="ctr" bIns="0" lIns="9360" rIns="9360" tIns="9360" wrap="none"/>
                    <a:p>
                      <a:pPr algn="ctr">
                        <a:lnSpc>
                          <a:spcPct val="100000"/>
                        </a:lnSpc>
                      </a:pPr>
                      <a:r>
                        <a:rPr lang="fr-FR" sz="1000">
                          <a:solidFill>
                            <a:srgbClr val="000000"/>
                          </a:solidFill>
                          <a:latin typeface="Calibri"/>
                        </a:rPr>
                        <a:t>10</a:t>
                      </a:r>
                      <a:endParaRPr/>
                    </a:p>
                  </a:txBody>
                  <a:tcPr/>
                </a:tc>
                <a:tc>
                  <a:txBody>
                    <a:bodyPr anchor="ctr" bIns="0" lIns="9360" rIns="9360" tIns="9360" wrap="none"/>
                    <a:p>
                      <a:pPr algn="ctr">
                        <a:lnSpc>
                          <a:spcPct val="100000"/>
                        </a:lnSpc>
                      </a:pPr>
                      <a:r>
                        <a:rPr lang="fr-FR" sz="1000">
                          <a:solidFill>
                            <a:srgbClr val="000000"/>
                          </a:solidFill>
                          <a:latin typeface="Calibri"/>
                        </a:rPr>
                        <a:t>11</a:t>
                      </a:r>
                      <a:endParaRPr/>
                    </a:p>
                  </a:txBody>
                  <a:tcPr/>
                </a:tc>
                <a:tc>
                  <a:txBody>
                    <a:bodyPr anchor="ctr" bIns="0" lIns="9360" rIns="9360" tIns="9360" wrap="none"/>
                    <a:p>
                      <a:pPr algn="ctr">
                        <a:lnSpc>
                          <a:spcPct val="100000"/>
                        </a:lnSpc>
                      </a:pPr>
                      <a:r>
                        <a:rPr lang="fr-FR" sz="1000">
                          <a:solidFill>
                            <a:srgbClr val="000000"/>
                          </a:solidFill>
                          <a:latin typeface="Calibri"/>
                        </a:rPr>
                        <a:t>12</a:t>
                      </a:r>
                      <a:endParaRPr/>
                    </a:p>
                  </a:txBody>
                  <a:tcPr/>
                </a:tc>
                <a:tc>
                  <a:txBody>
                    <a:bodyPr anchor="ctr" bIns="0" lIns="9360" rIns="9360" tIns="9360" wrap="none"/>
                    <a:p>
                      <a:pPr algn="ctr">
                        <a:lnSpc>
                          <a:spcPct val="100000"/>
                        </a:lnSpc>
                      </a:pPr>
                      <a:r>
                        <a:rPr lang="fr-FR" sz="1000">
                          <a:solidFill>
                            <a:srgbClr val="000000"/>
                          </a:solidFill>
                          <a:latin typeface="Calibri"/>
                        </a:rPr>
                        <a:t>13</a:t>
                      </a:r>
                      <a:endParaRPr/>
                    </a:p>
                  </a:txBody>
                  <a:tcPr/>
                </a:tc>
                <a:tc>
                  <a:txBody>
                    <a:bodyPr anchor="ctr" bIns="0" lIns="9360" rIns="9360" tIns="9360" wrap="none"/>
                    <a:p>
                      <a:pPr algn="ctr">
                        <a:lnSpc>
                          <a:spcPct val="100000"/>
                        </a:lnSpc>
                      </a:pPr>
                      <a:r>
                        <a:rPr lang="fr-FR" sz="1000">
                          <a:solidFill>
                            <a:srgbClr val="000000"/>
                          </a:solidFill>
                          <a:latin typeface="Calibri"/>
                        </a:rPr>
                        <a:t>14</a:t>
                      </a:r>
                      <a:endParaRPr/>
                    </a:p>
                  </a:txBody>
                  <a:tcPr/>
                </a:tc>
                <a:tc>
                  <a:txBody>
                    <a:bodyPr anchor="ctr" bIns="0" lIns="9360" rIns="9360" tIns="9360" wrap="none"/>
                    <a:p>
                      <a:pPr algn="ctr">
                        <a:lnSpc>
                          <a:spcPct val="100000"/>
                        </a:lnSpc>
                      </a:pPr>
                      <a:r>
                        <a:rPr lang="fr-FR" sz="1000">
                          <a:solidFill>
                            <a:srgbClr val="000000"/>
                          </a:solidFill>
                          <a:latin typeface="Calibri"/>
                        </a:rPr>
                        <a:t>15</a:t>
                      </a:r>
                      <a:endParaRPr/>
                    </a:p>
                  </a:txBody>
                  <a:tcPr/>
                </a:tc>
                <a:tc>
                  <a:txBody>
                    <a:bodyPr anchor="ctr" bIns="0" lIns="9360" rIns="9360" tIns="9360" wrap="none"/>
                    <a:p>
                      <a:pPr algn="ctr">
                        <a:lnSpc>
                          <a:spcPct val="100000"/>
                        </a:lnSpc>
                      </a:pPr>
                      <a:r>
                        <a:rPr lang="fr-FR" sz="1000">
                          <a:solidFill>
                            <a:srgbClr val="000000"/>
                          </a:solidFill>
                          <a:latin typeface="Calibri"/>
                        </a:rPr>
                        <a:t>16</a:t>
                      </a:r>
                      <a:endParaRPr/>
                    </a:p>
                  </a:txBody>
                  <a:tcPr/>
                </a:tc>
                <a:tc>
                  <a:txBody>
                    <a:bodyPr anchor="ctr" bIns="0" lIns="9360" rIns="9360" tIns="9360" wrap="none"/>
                    <a:p>
                      <a:pPr algn="ctr">
                        <a:lnSpc>
                          <a:spcPct val="100000"/>
                        </a:lnSpc>
                      </a:pPr>
                      <a:r>
                        <a:rPr lang="fr-FR" sz="1000">
                          <a:solidFill>
                            <a:srgbClr val="000000"/>
                          </a:solidFill>
                          <a:latin typeface="Calibri"/>
                        </a:rPr>
                        <a:t>17</a:t>
                      </a:r>
                      <a:endParaRPr/>
                    </a:p>
                  </a:txBody>
                  <a:tcPr/>
                </a:tc>
                <a:tc>
                  <a:txBody>
                    <a:bodyPr anchor="ctr" bIns="0" lIns="9360" rIns="9360" tIns="9360" wrap="none"/>
                    <a:p>
                      <a:pPr algn="ctr">
                        <a:lnSpc>
                          <a:spcPct val="100000"/>
                        </a:lnSpc>
                      </a:pPr>
                      <a:r>
                        <a:rPr lang="fr-FR" sz="1000">
                          <a:solidFill>
                            <a:srgbClr val="000000"/>
                          </a:solidFill>
                          <a:latin typeface="Calibri"/>
                        </a:rPr>
                        <a:t>18</a:t>
                      </a:r>
                      <a:endParaRPr/>
                    </a:p>
                  </a:txBody>
                  <a:tcPr/>
                </a:tc>
                <a:tc>
                  <a:txBody>
                    <a:bodyPr anchor="ctr" bIns="0" lIns="9360" rIns="9360" tIns="9360" wrap="none"/>
                    <a:p>
                      <a:pPr algn="ctr">
                        <a:lnSpc>
                          <a:spcPct val="100000"/>
                        </a:lnSpc>
                      </a:pPr>
                      <a:r>
                        <a:rPr lang="fr-FR" sz="1000">
                          <a:solidFill>
                            <a:srgbClr val="000000"/>
                          </a:solidFill>
                          <a:latin typeface="Calibri"/>
                        </a:rPr>
                        <a:t>19</a:t>
                      </a:r>
                      <a:endParaRPr/>
                    </a:p>
                  </a:txBody>
                  <a:tcPr/>
                </a:tc>
                <a:tc>
                  <a:txBody>
                    <a:bodyPr anchor="ctr" bIns="0" lIns="9360" rIns="9360" tIns="9360" wrap="none"/>
                    <a:p>
                      <a:pPr algn="ctr">
                        <a:lnSpc>
                          <a:spcPct val="100000"/>
                        </a:lnSpc>
                      </a:pPr>
                      <a:r>
                        <a:rPr lang="fr-FR" sz="1000">
                          <a:solidFill>
                            <a:srgbClr val="000000"/>
                          </a:solidFill>
                          <a:latin typeface="Calibri"/>
                        </a:rPr>
                        <a:t>20</a:t>
                      </a:r>
                      <a:endParaRPr/>
                    </a:p>
                  </a:txBody>
                  <a:tcPr/>
                </a:tc>
                <a:tc>
                  <a:txBody>
                    <a:bodyPr anchor="ctr" bIns="0" lIns="9360" rIns="9360" tIns="9360" wrap="none"/>
                    <a:p>
                      <a:pPr algn="ctr">
                        <a:lnSpc>
                          <a:spcPct val="100000"/>
                        </a:lnSpc>
                      </a:pPr>
                      <a:r>
                        <a:rPr lang="fr-FR" sz="1000">
                          <a:solidFill>
                            <a:srgbClr val="000000"/>
                          </a:solidFill>
                          <a:latin typeface="Calibri"/>
                        </a:rPr>
                        <a:t>21</a:t>
                      </a:r>
                      <a:endParaRPr/>
                    </a:p>
                  </a:txBody>
                  <a:tcPr/>
                </a:tc>
                <a:tc>
                  <a:txBody>
                    <a:bodyPr anchor="ctr" bIns="0" lIns="9360" rIns="9360" tIns="9360" wrap="none"/>
                    <a:p>
                      <a:pPr algn="ctr">
                        <a:lnSpc>
                          <a:spcPct val="100000"/>
                        </a:lnSpc>
                      </a:pPr>
                      <a:r>
                        <a:rPr lang="fr-FR" sz="1000">
                          <a:solidFill>
                            <a:srgbClr val="000000"/>
                          </a:solidFill>
                          <a:latin typeface="Calibri"/>
                        </a:rPr>
                        <a:t>22</a:t>
                      </a:r>
                      <a:endParaRPr/>
                    </a:p>
                  </a:txBody>
                  <a:tcPr/>
                </a:tc>
                <a:tc>
                  <a:txBody>
                    <a:bodyPr anchor="ctr" bIns="0" lIns="9360" rIns="9360" tIns="9360" wrap="none"/>
                    <a:p>
                      <a:pPr algn="ctr">
                        <a:lnSpc>
                          <a:spcPct val="100000"/>
                        </a:lnSpc>
                      </a:pPr>
                      <a:r>
                        <a:rPr lang="fr-FR" sz="1000">
                          <a:solidFill>
                            <a:srgbClr val="000000"/>
                          </a:solidFill>
                          <a:latin typeface="Calibri"/>
                        </a:rPr>
                        <a:t>23</a:t>
                      </a:r>
                      <a:endParaRPr/>
                    </a:p>
                  </a:txBody>
                  <a:tcPr/>
                </a:tc>
                <a:tc>
                  <a:txBody>
                    <a:bodyPr anchor="ctr" bIns="0" lIns="9360" rIns="9360" tIns="9360" wrap="none"/>
                    <a:p>
                      <a:pPr algn="ctr">
                        <a:lnSpc>
                          <a:spcPct val="100000"/>
                        </a:lnSpc>
                      </a:pPr>
                      <a:r>
                        <a:rPr lang="fr-FR" sz="1000">
                          <a:solidFill>
                            <a:srgbClr val="000000"/>
                          </a:solidFill>
                          <a:latin typeface="Calibri"/>
                        </a:rPr>
                        <a:t>24</a:t>
                      </a:r>
                      <a:endParaRPr/>
                    </a:p>
                  </a:txBody>
                  <a:tcPr/>
                </a:tc>
                <a:tc>
                  <a:txBody>
                    <a:bodyPr anchor="ctr" bIns="0" lIns="9360" rIns="9360" tIns="9360" wrap="none"/>
                    <a:p>
                      <a:pPr algn="ctr">
                        <a:lnSpc>
                          <a:spcPct val="100000"/>
                        </a:lnSpc>
                      </a:pPr>
                      <a:r>
                        <a:rPr lang="fr-FR" sz="1000">
                          <a:solidFill>
                            <a:srgbClr val="000000"/>
                          </a:solidFill>
                          <a:latin typeface="Calibri"/>
                        </a:rPr>
                        <a:t>25</a:t>
                      </a:r>
                      <a:endParaRPr/>
                    </a:p>
                  </a:txBody>
                  <a:tcPr/>
                </a:tc>
                <a:tc>
                  <a:txBody>
                    <a:bodyPr anchor="ctr" bIns="0" lIns="9360" rIns="9360" tIns="9360" wrap="none"/>
                    <a:p>
                      <a:pPr algn="ctr">
                        <a:lnSpc>
                          <a:spcPct val="100000"/>
                        </a:lnSpc>
                      </a:pPr>
                      <a:r>
                        <a:rPr lang="fr-FR" sz="1000">
                          <a:solidFill>
                            <a:srgbClr val="000000"/>
                          </a:solidFill>
                          <a:latin typeface="Calibri"/>
                        </a:rPr>
                        <a:t>26</a:t>
                      </a:r>
                      <a:endParaRPr/>
                    </a:p>
                  </a:txBody>
                  <a:tcPr/>
                </a:tc>
                <a:tc>
                  <a:txBody>
                    <a:bodyPr anchor="ctr" bIns="0" lIns="9360" rIns="9360" tIns="9360" wrap="none"/>
                    <a:p>
                      <a:pPr algn="ctr">
                        <a:lnSpc>
                          <a:spcPct val="100000"/>
                        </a:lnSpc>
                      </a:pPr>
                      <a:r>
                        <a:rPr lang="fr-FR" sz="1000">
                          <a:solidFill>
                            <a:srgbClr val="000000"/>
                          </a:solidFill>
                          <a:latin typeface="Calibri"/>
                        </a:rPr>
                        <a:t>27</a:t>
                      </a:r>
                      <a:endParaRPr/>
                    </a:p>
                  </a:txBody>
                  <a:tcPr/>
                </a:tc>
                <a:tc>
                  <a:txBody>
                    <a:bodyPr anchor="ctr" bIns="0" lIns="9360" rIns="9360" tIns="9360" wrap="none"/>
                    <a:p>
                      <a:pPr algn="ctr">
                        <a:lnSpc>
                          <a:spcPct val="100000"/>
                        </a:lnSpc>
                      </a:pPr>
                      <a:r>
                        <a:rPr lang="fr-FR" sz="1000">
                          <a:solidFill>
                            <a:srgbClr val="000000"/>
                          </a:solidFill>
                          <a:latin typeface="Calibri"/>
                        </a:rPr>
                        <a:t>28</a:t>
                      </a:r>
                      <a:endParaRPr/>
                    </a:p>
                  </a:txBody>
                  <a:tcPr/>
                </a:tc>
                <a:tc>
                  <a:txBody>
                    <a:bodyPr anchor="ctr" bIns="0" lIns="9360" rIns="9360" tIns="9360" wrap="none"/>
                    <a:p>
                      <a:pPr algn="ctr">
                        <a:lnSpc>
                          <a:spcPct val="100000"/>
                        </a:lnSpc>
                      </a:pPr>
                      <a:r>
                        <a:rPr lang="fr-FR" sz="1000">
                          <a:solidFill>
                            <a:srgbClr val="000000"/>
                          </a:solidFill>
                          <a:latin typeface="Calibri"/>
                        </a:rPr>
                        <a:t>29</a:t>
                      </a:r>
                      <a:endParaRPr/>
                    </a:p>
                  </a:txBody>
                  <a:tcPr/>
                </a:tc>
                <a:tc>
                  <a:txBody>
                    <a:bodyPr anchor="ctr" bIns="0" lIns="9360" rIns="9360" tIns="9360" wrap="none"/>
                    <a:p>
                      <a:pPr algn="ctr">
                        <a:lnSpc>
                          <a:spcPct val="100000"/>
                        </a:lnSpc>
                      </a:pPr>
                      <a:r>
                        <a:rPr lang="fr-FR" sz="1000">
                          <a:solidFill>
                            <a:srgbClr val="000000"/>
                          </a:solidFill>
                          <a:latin typeface="Calibri"/>
                        </a:rPr>
                        <a:t>30</a:t>
                      </a:r>
                      <a:endParaRPr/>
                    </a:p>
                  </a:txBody>
                  <a:tcPr/>
                </a:tc>
                <a:tc>
                  <a:txBody>
                    <a:bodyPr anchor="ctr" bIns="0" lIns="9360" rIns="9360" tIns="9360" wrap="none"/>
                    <a:p>
                      <a:pPr algn="ctr">
                        <a:lnSpc>
                          <a:spcPct val="100000"/>
                        </a:lnSpc>
                      </a:pPr>
                      <a:r>
                        <a:rPr lang="fr-FR" sz="1000">
                          <a:solidFill>
                            <a:srgbClr val="000000"/>
                          </a:solidFill>
                          <a:latin typeface="Calibri"/>
                        </a:rPr>
                        <a:t>31</a:t>
                      </a:r>
                      <a:endParaRPr/>
                    </a:p>
                  </a:txBody>
                  <a:tcPr/>
                </a:tc>
                <a:tc>
                  <a:txBody>
                    <a:bodyPr anchor="ctr" bIns="0" lIns="9360" rIns="9360" tIns="9360" wrap="none"/>
                    <a:p>
                      <a:pPr algn="ctr">
                        <a:lnSpc>
                          <a:spcPct val="100000"/>
                        </a:lnSpc>
                      </a:pPr>
                      <a:r>
                        <a:rPr lang="fr-FR" sz="1000">
                          <a:solidFill>
                            <a:srgbClr val="000000"/>
                          </a:solidFill>
                          <a:latin typeface="Calibri"/>
                        </a:rPr>
                        <a:t>1</a:t>
                      </a:r>
                      <a:endParaRPr/>
                    </a:p>
                  </a:txBody>
                  <a:tcPr/>
                </a:tc>
                <a:tc>
                  <a:txBody>
                    <a:bodyPr anchor="ctr" bIns="0" lIns="9360" rIns="9360" tIns="9360" wrap="none"/>
                    <a:p>
                      <a:pPr algn="ctr">
                        <a:lnSpc>
                          <a:spcPct val="100000"/>
                        </a:lnSpc>
                      </a:pPr>
                      <a:r>
                        <a:rPr lang="fr-FR" sz="1000">
                          <a:solidFill>
                            <a:srgbClr val="000000"/>
                          </a:solidFill>
                          <a:latin typeface="Calibri"/>
                        </a:rPr>
                        <a:t>2</a:t>
                      </a:r>
                      <a:endParaRPr/>
                    </a:p>
                  </a:txBody>
                  <a:tcPr/>
                </a:tc>
              </a:tr>
              <a:tr h="186120">
                <a:tc>
                  <a:txBody>
                    <a:bodyPr anchor="ctr" bIns="0" lIns="9360" rIns="9360" tIns="9360" wrap="none"/>
                    <a:p>
                      <a:pPr algn="ctr">
                        <a:lnSpc>
                          <a:spcPct val="100000"/>
                        </a:lnSpc>
                      </a:pPr>
                      <a:r>
                        <a:rPr lang="fr-FR" sz="1000">
                          <a:solidFill>
                            <a:srgbClr val="000000"/>
                          </a:solidFill>
                          <a:latin typeface="Calibri"/>
                        </a:rPr>
                        <a:t>J</a:t>
                      </a:r>
                      <a:endParaRPr/>
                    </a:p>
                  </a:txBody>
                  <a:tcPr/>
                </a:tc>
                <a:tc>
                  <a:txBody>
                    <a:bodyPr anchor="ctr" bIns="0" lIns="9360" rIns="9360" tIns="9360" wrap="none"/>
                    <a:p>
                      <a:pPr algn="ctr">
                        <a:lnSpc>
                          <a:spcPct val="100000"/>
                        </a:lnSpc>
                      </a:pPr>
                      <a:r>
                        <a:rPr lang="fr-FR" sz="1000">
                          <a:solidFill>
                            <a:srgbClr val="000000"/>
                          </a:solidFill>
                          <a:latin typeface="Calibri"/>
                        </a:rPr>
                        <a:t>V</a:t>
                      </a:r>
                      <a:endParaRPr/>
                    </a:p>
                  </a:txBody>
                  <a:tcPr/>
                </a:tc>
                <a:tc>
                  <a:txBody>
                    <a:bodyPr anchor="ctr" bIns="0" lIns="9360" rIns="9360" tIns="9360" wrap="none"/>
                    <a:p>
                      <a:pPr algn="ctr">
                        <a:lnSpc>
                          <a:spcPct val="100000"/>
                        </a:lnSpc>
                      </a:pPr>
                      <a:r>
                        <a:rPr lang="fr-FR" sz="1000">
                          <a:solidFill>
                            <a:srgbClr val="000000"/>
                          </a:solidFill>
                          <a:latin typeface="Calibri"/>
                        </a:rPr>
                        <a:t>S</a:t>
                      </a:r>
                      <a:endParaRPr/>
                    </a:p>
                  </a:txBody>
                  <a:tcPr/>
                </a:tc>
                <a:tc>
                  <a:txBody>
                    <a:bodyPr anchor="ctr" bIns="0" lIns="9360" rIns="9360" tIns="9360" wrap="none"/>
                    <a:p>
                      <a:pPr algn="ctr">
                        <a:lnSpc>
                          <a:spcPct val="100000"/>
                        </a:lnSpc>
                      </a:pPr>
                      <a:r>
                        <a:rPr lang="fr-FR" sz="1000">
                          <a:solidFill>
                            <a:srgbClr val="000000"/>
                          </a:solidFill>
                          <a:latin typeface="Calibri"/>
                        </a:rPr>
                        <a:t>D</a:t>
                      </a:r>
                      <a:endParaRPr/>
                    </a:p>
                  </a:txBody>
                  <a:tcPr/>
                </a:tc>
                <a:tc>
                  <a:txBody>
                    <a:bodyPr anchor="ctr" bIns="0" lIns="9360" rIns="9360" tIns="9360" wrap="none"/>
                    <a:p>
                      <a:pPr algn="ctr">
                        <a:lnSpc>
                          <a:spcPct val="100000"/>
                        </a:lnSpc>
                      </a:pPr>
                      <a:r>
                        <a:rPr lang="fr-FR" sz="1000">
                          <a:solidFill>
                            <a:srgbClr val="000000"/>
                          </a:solidFill>
                          <a:latin typeface="Calibri"/>
                        </a:rPr>
                        <a:t>L</a:t>
                      </a:r>
                      <a:endParaRPr/>
                    </a:p>
                  </a:txBody>
                  <a:tcPr/>
                </a:tc>
                <a:tc>
                  <a:txBody>
                    <a:bodyPr anchor="ctr" bIns="0" lIns="9360" rIns="9360" tIns="9360" wrap="none"/>
                    <a:p>
                      <a:pPr algn="ctr">
                        <a:lnSpc>
                          <a:spcPct val="100000"/>
                        </a:lnSpc>
                      </a:pPr>
                      <a:r>
                        <a:rPr lang="fr-FR" sz="1000">
                          <a:solidFill>
                            <a:srgbClr val="000000"/>
                          </a:solidFill>
                          <a:latin typeface="Calibri"/>
                        </a:rPr>
                        <a:t>M</a:t>
                      </a:r>
                      <a:endParaRPr/>
                    </a:p>
                  </a:txBody>
                  <a:tcPr/>
                </a:tc>
                <a:tc>
                  <a:txBody>
                    <a:bodyPr anchor="ctr" bIns="0" lIns="9360" rIns="9360" tIns="9360" wrap="none"/>
                    <a:p>
                      <a:pPr algn="ctr">
                        <a:lnSpc>
                          <a:spcPct val="100000"/>
                        </a:lnSpc>
                      </a:pPr>
                      <a:r>
                        <a:rPr lang="fr-FR" sz="1000">
                          <a:solidFill>
                            <a:srgbClr val="000000"/>
                          </a:solidFill>
                          <a:latin typeface="Calibri"/>
                        </a:rPr>
                        <a:t>M</a:t>
                      </a:r>
                      <a:endParaRPr/>
                    </a:p>
                  </a:txBody>
                  <a:tcPr/>
                </a:tc>
                <a:tc>
                  <a:txBody>
                    <a:bodyPr anchor="ctr" bIns="0" lIns="9360" rIns="9360" tIns="9360" wrap="none"/>
                    <a:p>
                      <a:pPr algn="ctr">
                        <a:lnSpc>
                          <a:spcPct val="100000"/>
                        </a:lnSpc>
                      </a:pPr>
                      <a:r>
                        <a:rPr lang="fr-FR" sz="1000">
                          <a:solidFill>
                            <a:srgbClr val="000000"/>
                          </a:solidFill>
                          <a:latin typeface="Calibri"/>
                        </a:rPr>
                        <a:t>J</a:t>
                      </a:r>
                      <a:endParaRPr/>
                    </a:p>
                  </a:txBody>
                  <a:tcPr/>
                </a:tc>
                <a:tc>
                  <a:txBody>
                    <a:bodyPr anchor="ctr" bIns="0" lIns="9360" rIns="9360" tIns="9360" wrap="none"/>
                    <a:p>
                      <a:pPr algn="ctr">
                        <a:lnSpc>
                          <a:spcPct val="100000"/>
                        </a:lnSpc>
                      </a:pPr>
                      <a:r>
                        <a:rPr lang="fr-FR" sz="1000">
                          <a:solidFill>
                            <a:srgbClr val="000000"/>
                          </a:solidFill>
                          <a:latin typeface="Calibri"/>
                        </a:rPr>
                        <a:t>V</a:t>
                      </a:r>
                      <a:endParaRPr/>
                    </a:p>
                  </a:txBody>
                  <a:tcPr/>
                </a:tc>
                <a:tc>
                  <a:txBody>
                    <a:bodyPr anchor="ctr" bIns="0" lIns="9360" rIns="9360" tIns="9360" wrap="none"/>
                    <a:p>
                      <a:pPr algn="ctr">
                        <a:lnSpc>
                          <a:spcPct val="100000"/>
                        </a:lnSpc>
                      </a:pPr>
                      <a:r>
                        <a:rPr lang="fr-FR" sz="1000">
                          <a:solidFill>
                            <a:srgbClr val="000000"/>
                          </a:solidFill>
                          <a:latin typeface="Calibri"/>
                        </a:rPr>
                        <a:t>S</a:t>
                      </a:r>
                      <a:endParaRPr/>
                    </a:p>
                  </a:txBody>
                  <a:tcPr/>
                </a:tc>
                <a:tc>
                  <a:txBody>
                    <a:bodyPr anchor="ctr" bIns="0" lIns="9360" rIns="9360" tIns="9360" wrap="none"/>
                    <a:p>
                      <a:pPr algn="ctr">
                        <a:lnSpc>
                          <a:spcPct val="100000"/>
                        </a:lnSpc>
                      </a:pPr>
                      <a:r>
                        <a:rPr lang="fr-FR" sz="1000">
                          <a:solidFill>
                            <a:srgbClr val="000000"/>
                          </a:solidFill>
                          <a:latin typeface="Calibri"/>
                        </a:rPr>
                        <a:t>D</a:t>
                      </a:r>
                      <a:endParaRPr/>
                    </a:p>
                  </a:txBody>
                  <a:tcPr/>
                </a:tc>
                <a:tc>
                  <a:txBody>
                    <a:bodyPr anchor="ctr" bIns="0" lIns="9360" rIns="9360" tIns="9360" wrap="none"/>
                    <a:p>
                      <a:pPr algn="ctr">
                        <a:lnSpc>
                          <a:spcPct val="100000"/>
                        </a:lnSpc>
                      </a:pPr>
                      <a:r>
                        <a:rPr lang="fr-FR" sz="1000">
                          <a:solidFill>
                            <a:srgbClr val="000000"/>
                          </a:solidFill>
                          <a:latin typeface="Calibri"/>
                        </a:rPr>
                        <a:t>L</a:t>
                      </a:r>
                      <a:endParaRPr/>
                    </a:p>
                  </a:txBody>
                  <a:tcPr/>
                </a:tc>
                <a:tc>
                  <a:txBody>
                    <a:bodyPr anchor="ctr" bIns="0" lIns="9360" rIns="9360" tIns="9360" wrap="none"/>
                    <a:p>
                      <a:pPr algn="ctr">
                        <a:lnSpc>
                          <a:spcPct val="100000"/>
                        </a:lnSpc>
                      </a:pPr>
                      <a:r>
                        <a:rPr lang="fr-FR" sz="1000">
                          <a:solidFill>
                            <a:srgbClr val="000000"/>
                          </a:solidFill>
                          <a:latin typeface="Calibri"/>
                        </a:rPr>
                        <a:t>M</a:t>
                      </a:r>
                      <a:endParaRPr/>
                    </a:p>
                  </a:txBody>
                  <a:tcPr/>
                </a:tc>
                <a:tc>
                  <a:txBody>
                    <a:bodyPr anchor="ctr" bIns="0" lIns="9360" rIns="9360" tIns="9360" wrap="none"/>
                    <a:p>
                      <a:pPr algn="ctr">
                        <a:lnSpc>
                          <a:spcPct val="100000"/>
                        </a:lnSpc>
                      </a:pPr>
                      <a:r>
                        <a:rPr lang="fr-FR" sz="1000">
                          <a:solidFill>
                            <a:srgbClr val="000000"/>
                          </a:solidFill>
                          <a:latin typeface="Calibri"/>
                        </a:rPr>
                        <a:t>M</a:t>
                      </a:r>
                      <a:endParaRPr/>
                    </a:p>
                  </a:txBody>
                  <a:tcPr/>
                </a:tc>
                <a:tc>
                  <a:txBody>
                    <a:bodyPr anchor="ctr" bIns="0" lIns="9360" rIns="9360" tIns="9360" wrap="none"/>
                    <a:p>
                      <a:pPr algn="ctr">
                        <a:lnSpc>
                          <a:spcPct val="100000"/>
                        </a:lnSpc>
                      </a:pPr>
                      <a:r>
                        <a:rPr lang="fr-FR" sz="1000">
                          <a:solidFill>
                            <a:srgbClr val="000000"/>
                          </a:solidFill>
                          <a:latin typeface="Calibri"/>
                        </a:rPr>
                        <a:t>J</a:t>
                      </a:r>
                      <a:endParaRPr/>
                    </a:p>
                  </a:txBody>
                  <a:tcPr/>
                </a:tc>
                <a:tc>
                  <a:txBody>
                    <a:bodyPr anchor="ctr" bIns="0" lIns="9360" rIns="9360" tIns="9360" wrap="none"/>
                    <a:p>
                      <a:pPr algn="ctr">
                        <a:lnSpc>
                          <a:spcPct val="100000"/>
                        </a:lnSpc>
                      </a:pPr>
                      <a:r>
                        <a:rPr lang="fr-FR" sz="1000">
                          <a:solidFill>
                            <a:srgbClr val="000000"/>
                          </a:solidFill>
                          <a:latin typeface="Calibri"/>
                        </a:rPr>
                        <a:t>V</a:t>
                      </a:r>
                      <a:endParaRPr/>
                    </a:p>
                  </a:txBody>
                  <a:tcPr/>
                </a:tc>
                <a:tc>
                  <a:txBody>
                    <a:bodyPr anchor="ctr" bIns="0" lIns="9360" rIns="9360" tIns="9360" wrap="none"/>
                    <a:p>
                      <a:pPr algn="ctr">
                        <a:lnSpc>
                          <a:spcPct val="100000"/>
                        </a:lnSpc>
                      </a:pPr>
                      <a:r>
                        <a:rPr lang="fr-FR" sz="1000">
                          <a:solidFill>
                            <a:srgbClr val="000000"/>
                          </a:solidFill>
                          <a:latin typeface="Calibri"/>
                        </a:rPr>
                        <a:t>S</a:t>
                      </a:r>
                      <a:endParaRPr/>
                    </a:p>
                  </a:txBody>
                  <a:tcPr/>
                </a:tc>
                <a:tc>
                  <a:txBody>
                    <a:bodyPr anchor="ctr" bIns="0" lIns="9360" rIns="9360" tIns="9360" wrap="none"/>
                    <a:p>
                      <a:pPr algn="ctr">
                        <a:lnSpc>
                          <a:spcPct val="100000"/>
                        </a:lnSpc>
                      </a:pPr>
                      <a:r>
                        <a:rPr lang="fr-FR" sz="1000">
                          <a:solidFill>
                            <a:srgbClr val="000000"/>
                          </a:solidFill>
                          <a:latin typeface="Calibri"/>
                        </a:rPr>
                        <a:t>D</a:t>
                      </a:r>
                      <a:endParaRPr/>
                    </a:p>
                  </a:txBody>
                  <a:tcPr/>
                </a:tc>
                <a:tc>
                  <a:txBody>
                    <a:bodyPr anchor="ctr" bIns="0" lIns="9360" rIns="9360" tIns="9360" wrap="none"/>
                    <a:p>
                      <a:pPr algn="ctr">
                        <a:lnSpc>
                          <a:spcPct val="100000"/>
                        </a:lnSpc>
                      </a:pPr>
                      <a:r>
                        <a:rPr lang="fr-FR" sz="1000">
                          <a:solidFill>
                            <a:srgbClr val="000000"/>
                          </a:solidFill>
                          <a:latin typeface="Calibri"/>
                        </a:rPr>
                        <a:t>L</a:t>
                      </a:r>
                      <a:endParaRPr/>
                    </a:p>
                  </a:txBody>
                  <a:tcPr/>
                </a:tc>
                <a:tc>
                  <a:txBody>
                    <a:bodyPr anchor="ctr" bIns="0" lIns="9360" rIns="9360" tIns="9360" wrap="none"/>
                    <a:p>
                      <a:pPr algn="ctr">
                        <a:lnSpc>
                          <a:spcPct val="100000"/>
                        </a:lnSpc>
                      </a:pPr>
                      <a:r>
                        <a:rPr lang="fr-FR" sz="1000">
                          <a:solidFill>
                            <a:srgbClr val="000000"/>
                          </a:solidFill>
                          <a:latin typeface="Calibri"/>
                        </a:rPr>
                        <a:t>M</a:t>
                      </a:r>
                      <a:endParaRPr/>
                    </a:p>
                  </a:txBody>
                  <a:tcPr/>
                </a:tc>
                <a:tc>
                  <a:txBody>
                    <a:bodyPr anchor="ctr" bIns="0" lIns="9360" rIns="9360" tIns="9360" wrap="none"/>
                    <a:p>
                      <a:pPr algn="ctr">
                        <a:lnSpc>
                          <a:spcPct val="100000"/>
                        </a:lnSpc>
                      </a:pPr>
                      <a:r>
                        <a:rPr lang="fr-FR" sz="1000">
                          <a:solidFill>
                            <a:srgbClr val="000000"/>
                          </a:solidFill>
                          <a:latin typeface="Calibri"/>
                        </a:rPr>
                        <a:t>M</a:t>
                      </a:r>
                      <a:endParaRPr/>
                    </a:p>
                  </a:txBody>
                  <a:tcPr/>
                </a:tc>
                <a:tc>
                  <a:txBody>
                    <a:bodyPr anchor="ctr" bIns="0" lIns="9360" rIns="9360" tIns="9360" wrap="none"/>
                    <a:p>
                      <a:pPr algn="ctr">
                        <a:lnSpc>
                          <a:spcPct val="100000"/>
                        </a:lnSpc>
                      </a:pPr>
                      <a:r>
                        <a:rPr lang="fr-FR" sz="1000">
                          <a:solidFill>
                            <a:srgbClr val="000000"/>
                          </a:solidFill>
                          <a:latin typeface="Calibri"/>
                        </a:rPr>
                        <a:t>J</a:t>
                      </a:r>
                      <a:endParaRPr/>
                    </a:p>
                  </a:txBody>
                  <a:tcPr/>
                </a:tc>
                <a:tc>
                  <a:txBody>
                    <a:bodyPr anchor="ctr" bIns="0" lIns="9360" rIns="9360" tIns="9360" wrap="none"/>
                    <a:p>
                      <a:pPr algn="ctr">
                        <a:lnSpc>
                          <a:spcPct val="100000"/>
                        </a:lnSpc>
                      </a:pPr>
                      <a:r>
                        <a:rPr lang="fr-FR" sz="1000">
                          <a:solidFill>
                            <a:srgbClr val="000000"/>
                          </a:solidFill>
                          <a:latin typeface="Calibri"/>
                        </a:rPr>
                        <a:t>V</a:t>
                      </a:r>
                      <a:endParaRPr/>
                    </a:p>
                  </a:txBody>
                  <a:tcPr/>
                </a:tc>
                <a:tc>
                  <a:txBody>
                    <a:bodyPr anchor="ctr" bIns="0" lIns="9360" rIns="9360" tIns="9360" wrap="none"/>
                    <a:p>
                      <a:pPr algn="ctr">
                        <a:lnSpc>
                          <a:spcPct val="100000"/>
                        </a:lnSpc>
                      </a:pPr>
                      <a:r>
                        <a:rPr lang="fr-FR" sz="1000">
                          <a:solidFill>
                            <a:srgbClr val="000000"/>
                          </a:solidFill>
                          <a:latin typeface="Calibri"/>
                        </a:rPr>
                        <a:t>S</a:t>
                      </a:r>
                      <a:endParaRPr/>
                    </a:p>
                  </a:txBody>
                  <a:tcPr/>
                </a:tc>
                <a:tc>
                  <a:txBody>
                    <a:bodyPr anchor="ctr" bIns="0" lIns="9360" rIns="9360" tIns="9360" wrap="none"/>
                    <a:p>
                      <a:pPr algn="ctr">
                        <a:lnSpc>
                          <a:spcPct val="100000"/>
                        </a:lnSpc>
                      </a:pPr>
                      <a:r>
                        <a:rPr lang="fr-FR" sz="1000">
                          <a:solidFill>
                            <a:srgbClr val="000000"/>
                          </a:solidFill>
                          <a:latin typeface="Calibri"/>
                        </a:rPr>
                        <a:t>D</a:t>
                      </a:r>
                      <a:endParaRPr/>
                    </a:p>
                  </a:txBody>
                  <a:tcPr/>
                </a:tc>
                <a:tc>
                  <a:txBody>
                    <a:bodyPr anchor="ctr" bIns="0" lIns="9360" rIns="9360" tIns="9360" wrap="none"/>
                    <a:p>
                      <a:pPr algn="ctr">
                        <a:lnSpc>
                          <a:spcPct val="100000"/>
                        </a:lnSpc>
                      </a:pPr>
                      <a:r>
                        <a:rPr lang="fr-FR" sz="1000">
                          <a:solidFill>
                            <a:srgbClr val="000000"/>
                          </a:solidFill>
                          <a:latin typeface="Calibri"/>
                        </a:rPr>
                        <a:t>L</a:t>
                      </a:r>
                      <a:endParaRPr/>
                    </a:p>
                  </a:txBody>
                  <a:tcPr/>
                </a:tc>
                <a:tc>
                  <a:txBody>
                    <a:bodyPr anchor="ctr" bIns="0" lIns="9360" rIns="9360" tIns="9360" wrap="none"/>
                    <a:p>
                      <a:pPr algn="ctr">
                        <a:lnSpc>
                          <a:spcPct val="100000"/>
                        </a:lnSpc>
                      </a:pPr>
                      <a:r>
                        <a:rPr lang="fr-FR" sz="1000">
                          <a:solidFill>
                            <a:srgbClr val="000000"/>
                          </a:solidFill>
                          <a:latin typeface="Calibri"/>
                        </a:rPr>
                        <a:t>M</a:t>
                      </a:r>
                      <a:endParaRPr/>
                    </a:p>
                  </a:txBody>
                  <a:tcPr/>
                </a:tc>
                <a:tc>
                  <a:txBody>
                    <a:bodyPr anchor="ctr" bIns="0" lIns="9360" rIns="9360" tIns="9360" wrap="none"/>
                    <a:p>
                      <a:pPr algn="ctr">
                        <a:lnSpc>
                          <a:spcPct val="100000"/>
                        </a:lnSpc>
                      </a:pPr>
                      <a:r>
                        <a:rPr lang="fr-FR" sz="1000">
                          <a:solidFill>
                            <a:srgbClr val="000000"/>
                          </a:solidFill>
                          <a:latin typeface="Calibri"/>
                        </a:rPr>
                        <a:t>M</a:t>
                      </a:r>
                      <a:endParaRPr/>
                    </a:p>
                  </a:txBody>
                  <a:tcPr/>
                </a:tc>
                <a:tc>
                  <a:txBody>
                    <a:bodyPr anchor="ctr" bIns="0" lIns="9360" rIns="9360" tIns="9360" wrap="none"/>
                    <a:p>
                      <a:pPr algn="ctr">
                        <a:lnSpc>
                          <a:spcPct val="100000"/>
                        </a:lnSpc>
                      </a:pPr>
                      <a:r>
                        <a:rPr lang="fr-FR" sz="1000">
                          <a:solidFill>
                            <a:srgbClr val="000000"/>
                          </a:solidFill>
                          <a:latin typeface="Calibri"/>
                        </a:rPr>
                        <a:t>J</a:t>
                      </a:r>
                      <a:endParaRPr/>
                    </a:p>
                  </a:txBody>
                  <a:tcPr/>
                </a:tc>
                <a:tc>
                  <a:txBody>
                    <a:bodyPr anchor="ctr" bIns="0" lIns="9360" rIns="9360" tIns="9360" wrap="none"/>
                    <a:p>
                      <a:pPr algn="ctr">
                        <a:lnSpc>
                          <a:spcPct val="100000"/>
                        </a:lnSpc>
                      </a:pPr>
                      <a:r>
                        <a:rPr lang="fr-FR" sz="1000">
                          <a:solidFill>
                            <a:srgbClr val="000000"/>
                          </a:solidFill>
                          <a:latin typeface="Calibri"/>
                        </a:rPr>
                        <a:t>V</a:t>
                      </a:r>
                      <a:endParaRPr/>
                    </a:p>
                  </a:txBody>
                  <a:tcPr/>
                </a:tc>
                <a:tc>
                  <a:txBody>
                    <a:bodyPr anchor="ctr" bIns="0" lIns="9360" rIns="9360" tIns="9360" wrap="none"/>
                    <a:p>
                      <a:pPr algn="ctr">
                        <a:lnSpc>
                          <a:spcPct val="100000"/>
                        </a:lnSpc>
                      </a:pPr>
                      <a:r>
                        <a:rPr lang="fr-FR" sz="1000">
                          <a:solidFill>
                            <a:srgbClr val="000000"/>
                          </a:solidFill>
                          <a:latin typeface="Calibri"/>
                        </a:rPr>
                        <a:t>S</a:t>
                      </a:r>
                      <a:endParaRPr/>
                    </a:p>
                  </a:txBody>
                  <a:tcPr/>
                </a:tc>
              </a:tr>
              <a:tr h="221040">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1000">
                          <a:solidFill>
                            <a:srgbClr val="000000"/>
                          </a:solidFill>
                          <a:latin typeface="Calibri"/>
                        </a:rPr>
                        <a:t> </a:t>
                      </a:r>
                      <a:endParaRPr/>
                    </a:p>
                  </a:txBody>
                  <a:tcPr/>
                </a:tc>
                <a:tc>
                  <a:txBody>
                    <a:bodyPr anchor="ctr" bIns="0" lIns="9360" rIns="9360" tIns="9360" wrap="none"/>
                    <a:p>
                      <a:pPr algn="ctr">
                        <a:lnSpc>
                          <a:spcPct val="100000"/>
                        </a:lnSpc>
                      </a:pPr>
                      <a:r>
                        <a:rPr lang="fr-FR" sz="1000">
                          <a:solidFill>
                            <a:srgbClr val="000000"/>
                          </a:solidFill>
                          <a:latin typeface="Calibri"/>
                        </a:rPr>
                        <a:t> </a:t>
                      </a:r>
                      <a:endParaRPr/>
                    </a:p>
                  </a:txBody>
                  <a:tcPr/>
                </a:tc>
                <a:tc>
                  <a:txBody>
                    <a:bodyPr anchor="ctr" bIns="0" lIns="9360" rIns="9360" tIns="9360" wrap="none"/>
                    <a:p>
                      <a:pPr algn="ctr">
                        <a:lnSpc>
                          <a:spcPct val="100000"/>
                        </a:lnSpc>
                      </a:pPr>
                      <a:r>
                        <a:rPr lang="fr-FR" sz="1000">
                          <a:solidFill>
                            <a:srgbClr val="000000"/>
                          </a:solidFill>
                          <a:latin typeface="Calibri"/>
                        </a:rPr>
                        <a:t> </a:t>
                      </a:r>
                      <a:endParaRPr/>
                    </a:p>
                  </a:txBody>
                  <a:tcPr/>
                </a:tc>
                <a:tc>
                  <a:txBody>
                    <a:bodyPr anchor="ctr" bIns="0" lIns="9360" rIns="9360" tIns="9360" wrap="none"/>
                    <a:p>
                      <a:pPr algn="ctr">
                        <a:lnSpc>
                          <a:spcPct val="100000"/>
                        </a:lnSpc>
                      </a:pPr>
                      <a:r>
                        <a:rPr lang="fr-FR" sz="1000">
                          <a:solidFill>
                            <a:srgbClr val="000000"/>
                          </a:solidFill>
                          <a:latin typeface="Calibri"/>
                        </a:rPr>
                        <a:t> </a:t>
                      </a:r>
                      <a:endParaRPr/>
                    </a:p>
                  </a:txBody>
                  <a:tcPr/>
                </a:tc>
                <a:tc>
                  <a:txBody>
                    <a:bodyPr anchor="ctr" bIns="0" lIns="9360" rIns="9360" tIns="9360" wrap="none"/>
                    <a:p>
                      <a:pPr algn="ctr">
                        <a:lnSpc>
                          <a:spcPct val="100000"/>
                        </a:lnSpc>
                      </a:pPr>
                      <a:r>
                        <a:rPr lang="fr-FR" sz="1000">
                          <a:solidFill>
                            <a:srgbClr val="000000"/>
                          </a:solidFill>
                          <a:latin typeface="Calibri"/>
                        </a:rPr>
                        <a:t> </a:t>
                      </a:r>
                      <a:endParaRPr/>
                    </a:p>
                  </a:txBody>
                  <a:tcPr/>
                </a:tc>
                <a:tc>
                  <a:txBody>
                    <a:bodyPr anchor="ctr" bIns="0" lIns="9360" rIns="9360" tIns="9360" wrap="none"/>
                    <a:p>
                      <a:pPr algn="ctr">
                        <a:lnSpc>
                          <a:spcPct val="100000"/>
                        </a:lnSpc>
                      </a:pPr>
                      <a:r>
                        <a:rPr lang="fr-FR" sz="10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nSpc>
                          <a:spcPct val="100000"/>
                        </a:lnSpc>
                      </a:pPr>
                      <a:r>
                        <a:rPr b="1" lang="fr-FR" sz="900">
                          <a:solidFill>
                            <a:srgbClr val="000000"/>
                          </a:solidFill>
                          <a:latin typeface="Calibri"/>
                        </a:rPr>
                        <a:t> </a:t>
                      </a:r>
                      <a:endParaRPr/>
                    </a:p>
                  </a:txBody>
                  <a:tcPr/>
                </a:tc>
                <a:tc>
                  <a:txBody>
                    <a:bodyPr anchor="ctr" bIns="0" lIns="9360" rIns="9360" tIns="9360" wrap="none"/>
                    <a:p>
                      <a:pPr>
                        <a:lnSpc>
                          <a:spcPct val="100000"/>
                        </a:lnSpc>
                      </a:pPr>
                      <a:r>
                        <a:rPr b="1" lang="fr-FR" sz="9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lang="fr-FR" sz="800">
                          <a:solidFill>
                            <a:srgbClr val="000000"/>
                          </a:solidFill>
                          <a:latin typeface="Calibri"/>
                        </a:rPr>
                        <a:t> </a:t>
                      </a:r>
                      <a:endParaRPr/>
                    </a:p>
                  </a:txBody>
                  <a:tcPr/>
                </a:tc>
              </a:tr>
              <a:tr h="229680">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Séjours France et Europe</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r>
              <a:tr h="229680">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r>
              <a:tr h="229680">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1000">
                          <a:solidFill>
                            <a:srgbClr val="000000"/>
                          </a:solidFill>
                          <a:latin typeface="Calibri"/>
                        </a:rPr>
                        <a:t>Séjours courts S1</a:t>
                      </a:r>
                      <a:endParaRPr/>
                    </a:p>
                  </a:txBody>
                  <a:tcPr/>
                </a:tc>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nSpc>
                          <a:spcPct val="100000"/>
                        </a:lnSpc>
                      </a:pPr>
                      <a:r>
                        <a:rPr b="1" lang="fr-FR" sz="900">
                          <a:solidFill>
                            <a:srgbClr val="000000"/>
                          </a:solidFill>
                          <a:latin typeface="Calibri"/>
                        </a:rPr>
                        <a:t> </a:t>
                      </a:r>
                      <a:endParaRPr/>
                    </a:p>
                  </a:txBody>
                  <a:tcPr/>
                </a:tc>
                <a:tc>
                  <a:txBody>
                    <a:bodyPr anchor="ctr" bIns="0" lIns="9360" rIns="9360" tIns="9360" wrap="none"/>
                    <a:p>
                      <a:pPr>
                        <a:lnSpc>
                          <a:spcPct val="100000"/>
                        </a:lnSpc>
                      </a:pPr>
                      <a:r>
                        <a:rPr b="1" lang="fr-FR" sz="9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r>
              <a:tr h="229680">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b="1" lang="fr-FR" sz="1000">
                          <a:solidFill>
                            <a:srgbClr val="000000"/>
                          </a:solidFill>
                          <a:latin typeface="Calibri"/>
                        </a:rPr>
                        <a:t>Séjours courts S2</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nSpc>
                          <a:spcPct val="100000"/>
                        </a:lnSpc>
                      </a:pPr>
                      <a:r>
                        <a:rPr b="1" lang="fr-FR" sz="900">
                          <a:solidFill>
                            <a:srgbClr val="000000"/>
                          </a:solidFill>
                          <a:latin typeface="Calibri"/>
                        </a:rPr>
                        <a:t> </a:t>
                      </a:r>
                      <a:endParaRPr/>
                    </a:p>
                  </a:txBody>
                  <a:tcPr/>
                </a:tc>
                <a:tc>
                  <a:txBody>
                    <a:bodyPr anchor="ctr" bIns="0" lIns="9360" rIns="9360" tIns="9360" wrap="none"/>
                    <a:p>
                      <a:pPr>
                        <a:lnSpc>
                          <a:spcPct val="100000"/>
                        </a:lnSpc>
                      </a:pPr>
                      <a:r>
                        <a:rPr b="1" lang="fr-FR" sz="9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r>
              <a:tr h="229680">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b="1" lang="fr-FR" sz="1000">
                          <a:solidFill>
                            <a:srgbClr val="000000"/>
                          </a:solidFill>
                          <a:latin typeface="Calibri"/>
                        </a:rPr>
                        <a:t> </a:t>
                      </a:r>
                      <a:endParaRPr/>
                    </a:p>
                  </a:txBody>
                  <a:tcPr/>
                </a:tc>
                <a:tc>
                  <a:txBody>
                    <a:bodyPr anchor="ctr" bIns="0" lIns="9360" rIns="9360" tIns="9360" wrap="none"/>
                    <a:p>
                      <a:pPr algn="ctr">
                        <a:lnSpc>
                          <a:spcPct val="100000"/>
                        </a:lnSpc>
                      </a:pPr>
                      <a:r>
                        <a:rPr b="1" lang="fr-FR" sz="1000">
                          <a:solidFill>
                            <a:srgbClr val="000000"/>
                          </a:solidFill>
                          <a:latin typeface="Calibri"/>
                        </a:rPr>
                        <a:t> </a:t>
                      </a:r>
                      <a:endParaRPr/>
                    </a:p>
                  </a:txBody>
                  <a:tcPr/>
                </a:tc>
                <a:tc>
                  <a:txBody>
                    <a:bodyPr anchor="ctr" bIns="0" lIns="9360" rIns="9360" tIns="9360" wrap="none"/>
                    <a:p>
                      <a:pPr algn="ctr">
                        <a:lnSpc>
                          <a:spcPct val="100000"/>
                        </a:lnSpc>
                      </a:pPr>
                      <a:r>
                        <a:rPr b="1" lang="fr-FR" sz="1000">
                          <a:solidFill>
                            <a:srgbClr val="000000"/>
                          </a:solidFill>
                          <a:latin typeface="Calibri"/>
                        </a:rPr>
                        <a:t> </a:t>
                      </a:r>
                      <a:endParaRPr/>
                    </a:p>
                  </a:txBody>
                  <a:tcPr/>
                </a:tc>
                <a:tc>
                  <a:txBody>
                    <a:bodyPr anchor="ctr" bIns="0" lIns="9360" rIns="9360" tIns="9360" wrap="none"/>
                    <a:p>
                      <a:pPr algn="ctr">
                        <a:lnSpc>
                          <a:spcPct val="100000"/>
                        </a:lnSpc>
                      </a:pPr>
                      <a:r>
                        <a:rPr b="1" lang="fr-FR" sz="1000">
                          <a:solidFill>
                            <a:srgbClr val="000000"/>
                          </a:solidFill>
                          <a:latin typeface="Calibri"/>
                        </a:rPr>
                        <a:t> </a:t>
                      </a:r>
                      <a:endParaRPr/>
                    </a:p>
                  </a:txBody>
                  <a:tcPr/>
                </a:tc>
                <a:tc>
                  <a:txBody>
                    <a:bodyPr anchor="ctr" bIns="0" lIns="9360" rIns="9360" tIns="9360" wrap="none"/>
                    <a:p>
                      <a:pPr algn="ctr">
                        <a:lnSpc>
                          <a:spcPct val="100000"/>
                        </a:lnSpc>
                      </a:pPr>
                      <a:r>
                        <a:rPr b="1" lang="fr-FR" sz="1000">
                          <a:solidFill>
                            <a:srgbClr val="000000"/>
                          </a:solidFill>
                          <a:latin typeface="Calibri"/>
                        </a:rPr>
                        <a:t> </a:t>
                      </a:r>
                      <a:endParaRPr/>
                    </a:p>
                  </a:txBody>
                  <a:tcPr/>
                </a:tc>
                <a:tc>
                  <a:txBody>
                    <a:bodyPr anchor="ctr" bIns="0" lIns="9360" rIns="9360" tIns="9360" wrap="none"/>
                    <a:p>
                      <a:pPr algn="ctr">
                        <a:lnSpc>
                          <a:spcPct val="100000"/>
                        </a:lnSpc>
                      </a:pPr>
                      <a:r>
                        <a:rPr b="1" lang="fr-FR" sz="1000">
                          <a:solidFill>
                            <a:srgbClr val="000000"/>
                          </a:solidFill>
                          <a:latin typeface="Calibri"/>
                        </a:rPr>
                        <a:t> </a:t>
                      </a:r>
                      <a:endParaRPr/>
                    </a:p>
                  </a:txBody>
                  <a:tcPr/>
                </a:tc>
                <a:tc>
                  <a:txBody>
                    <a:bodyPr anchor="ctr" bIns="0" lIns="9360" rIns="9360" tIns="9360" wrap="none"/>
                    <a:p>
                      <a:pPr algn="ctr">
                        <a:lnSpc>
                          <a:spcPct val="100000"/>
                        </a:lnSpc>
                      </a:pPr>
                      <a:r>
                        <a:rPr b="1" lang="fr-FR" sz="1000">
                          <a:solidFill>
                            <a:srgbClr val="000000"/>
                          </a:solidFill>
                          <a:latin typeface="Calibri"/>
                        </a:rPr>
                        <a:t> </a:t>
                      </a:r>
                      <a:endParaRPr/>
                    </a:p>
                  </a:txBody>
                  <a:tcPr/>
                </a:tc>
                <a:tc>
                  <a:txBody>
                    <a:bodyPr anchor="ctr" bIns="0" lIns="9360" rIns="9360" tIns="9360" wrap="none"/>
                    <a:p>
                      <a:pPr algn="ctr">
                        <a:lnSpc>
                          <a:spcPct val="100000"/>
                        </a:lnSpc>
                      </a:pPr>
                      <a:r>
                        <a:rPr b="1" lang="fr-FR" sz="1000">
                          <a:solidFill>
                            <a:srgbClr val="000000"/>
                          </a:solidFill>
                          <a:latin typeface="Calibri"/>
                        </a:rPr>
                        <a:t> </a:t>
                      </a:r>
                      <a:endParaRPr/>
                    </a:p>
                  </a:txBody>
                  <a:tcPr/>
                </a:tc>
                <a:tc>
                  <a:txBody>
                    <a:bodyPr anchor="ctr" bIns="0" lIns="9360" rIns="9360" tIns="9360" wrap="none"/>
                    <a:p>
                      <a:pPr algn="ctr">
                        <a:lnSpc>
                          <a:spcPct val="100000"/>
                        </a:lnSpc>
                      </a:pPr>
                      <a:r>
                        <a:rPr b="1" lang="fr-FR" sz="1000">
                          <a:solidFill>
                            <a:srgbClr val="000000"/>
                          </a:solidFill>
                          <a:latin typeface="Calibri"/>
                        </a:rPr>
                        <a:t> </a:t>
                      </a:r>
                      <a:endParaRPr/>
                    </a:p>
                  </a:txBody>
                  <a:tcPr/>
                </a:tc>
                <a:tc>
                  <a:txBody>
                    <a:bodyPr anchor="ctr" bIns="0" lIns="9360" rIns="9360" tIns="9360" wrap="none"/>
                    <a:p>
                      <a:pPr algn="ctr">
                        <a:lnSpc>
                          <a:spcPct val="100000"/>
                        </a:lnSpc>
                      </a:pPr>
                      <a:r>
                        <a:rPr b="1" lang="fr-FR" sz="1000">
                          <a:solidFill>
                            <a:srgbClr val="000000"/>
                          </a:solidFill>
                          <a:latin typeface="Calibri"/>
                        </a:rPr>
                        <a:t> </a:t>
                      </a:r>
                      <a:endParaRPr/>
                    </a:p>
                  </a:txBody>
                  <a:tcPr/>
                </a:tc>
                <a:tc>
                  <a:txBody>
                    <a:bodyPr anchor="ctr" bIns="0" lIns="9360" rIns="9360" tIns="9360" wrap="none"/>
                    <a:p>
                      <a:pPr algn="ctr">
                        <a:lnSpc>
                          <a:spcPct val="100000"/>
                        </a:lnSpc>
                      </a:pPr>
                      <a:r>
                        <a:rPr b="1" lang="fr-FR" sz="10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b="1" lang="fr-FR" sz="1000">
                          <a:solidFill>
                            <a:srgbClr val="000000"/>
                          </a:solidFill>
                          <a:latin typeface="Calibri"/>
                        </a:rPr>
                        <a:t>Séjours courts S3</a:t>
                      </a:r>
                      <a:endParaRPr/>
                    </a:p>
                  </a:txBody>
                  <a:tcPr/>
                </a:tc>
              </a:tr>
              <a:tr h="225360">
                <a:tc>
                  <a:txBody>
                    <a:bodyPr anchor="ctr" bIns="0" lIns="9360" rIns="9360" tIns="9360" wrap="none"/>
                    <a:p>
                      <a:pPr algn="ctr">
                        <a:lnSpc>
                          <a:spcPct val="100000"/>
                        </a:lnSpc>
                      </a:pPr>
                      <a:r>
                        <a:rPr b="1"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9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gn="ctr">
                        <a:lnSpc>
                          <a:spcPct val="100000"/>
                        </a:lnSpc>
                      </a:pPr>
                      <a:r>
                        <a:rPr lang="fr-FR" sz="1200">
                          <a:solidFill>
                            <a:srgbClr val="000000"/>
                          </a:solidFill>
                          <a:latin typeface="Calibri"/>
                        </a:rPr>
                        <a:t> </a:t>
                      </a:r>
                      <a:endParaRPr/>
                    </a:p>
                  </a:txBody>
                  <a:tcPr/>
                </a:tc>
                <a:tc>
                  <a:txBody>
                    <a:bodyPr anchor="ctr" bIns="0" lIns="9360" rIns="9360" tIns="9360" wrap="none"/>
                    <a:p>
                      <a:pPr>
                        <a:lnSpc>
                          <a:spcPct val="100000"/>
                        </a:lnSpc>
                      </a:pPr>
                      <a:r>
                        <a:rPr b="1" lang="fr-FR" sz="900">
                          <a:solidFill>
                            <a:srgbClr val="000000"/>
                          </a:solidFill>
                          <a:latin typeface="Calibri"/>
                        </a:rPr>
                        <a:t> </a:t>
                      </a:r>
                      <a:endParaRPr/>
                    </a:p>
                  </a:txBody>
                  <a:tcPr/>
                </a:tc>
                <a:tc>
                  <a:txBody>
                    <a:bodyPr anchor="ctr" bIns="0" lIns="9360" rIns="9360" tIns="9360" wrap="none"/>
                    <a:p>
                      <a:pPr>
                        <a:lnSpc>
                          <a:spcPct val="100000"/>
                        </a:lnSpc>
                      </a:pPr>
                      <a:r>
                        <a:rPr b="1" lang="fr-FR" sz="900">
                          <a:solidFill>
                            <a:srgbClr val="000000"/>
                          </a:solidFill>
                          <a:latin typeface="Calibri"/>
                        </a:rPr>
                        <a:t> </a:t>
                      </a:r>
                      <a:endParaRPr/>
                    </a:p>
                  </a:txBody>
                  <a:tcPr/>
                </a:tc>
                <a:tc>
                  <a:txBody>
                    <a:bodyPr anchor="ctr" bIns="0" lIns="9360" rIns="9360" tIns="9360" wrap="none"/>
                    <a:p>
                      <a:pPr algn="ctr">
                        <a:lnSpc>
                          <a:spcPct val="100000"/>
                        </a:lnSpc>
                      </a:pPr>
                      <a:r>
                        <a:rPr b="1" lang="fr-FR" sz="800">
                          <a:solidFill>
                            <a:srgbClr val="000000"/>
                          </a:solidFill>
                          <a:latin typeface="Calibri"/>
                        </a:rPr>
                        <a:t> </a:t>
                      </a:r>
                      <a:endParaRPr/>
                    </a:p>
                  </a:txBody>
                  <a:tcPr/>
                </a:tc>
                <a:tc>
                  <a:txBody>
                    <a:bodyPr anchor="ctr" bIns="0" lIns="9360" rIns="9360" tIns="9360" wrap="none"/>
                    <a:p>
                      <a:pPr algn="ctr">
                        <a:lnSpc>
                          <a:spcPct val="100000"/>
                        </a:lnSpc>
                      </a:pPr>
                      <a:r>
                        <a:rPr lang="fr-FR" sz="800">
                          <a:solidFill>
                            <a:srgbClr val="000000"/>
                          </a:solidFill>
                          <a:latin typeface="Calibri"/>
                        </a:rPr>
                        <a:t> </a:t>
                      </a:r>
                      <a:endParaRPr/>
                    </a:p>
                  </a:txBody>
                  <a:tcPr/>
                </a:tc>
              </a:tr>
            </a:tbl>
          </a:graphicData>
        </a:graphic>
      </p:graphicFrame>
    </p:spTree>
  </p:cSld>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5"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ORDRE DU JOUR</a:t>
            </a:r>
            <a:endParaRPr/>
          </a:p>
        </p:txBody>
      </p:sp>
      <p:sp>
        <p:nvSpPr>
          <p:cNvPr id="146" name="TextShape 2"/>
          <p:cNvSpPr txBox="1"/>
          <p:nvPr/>
        </p:nvSpPr>
        <p:spPr>
          <a:xfrm>
            <a:off x="479520" y="836640"/>
            <a:ext cx="8229240" cy="5559120"/>
          </a:xfrm>
          <a:prstGeom prst="rect">
            <a:avLst/>
          </a:prstGeom>
        </p:spPr>
        <p:txBody>
          <a:bodyPr/>
          <a:p>
            <a:pPr algn="ctr">
              <a:lnSpc>
                <a:spcPct val="100000"/>
              </a:lnSpc>
            </a:pPr>
            <a:endParaRPr/>
          </a:p>
          <a:p>
            <a:pPr algn="ctr">
              <a:lnSpc>
                <a:spcPct val="100000"/>
              </a:lnSpc>
            </a:pPr>
            <a:r>
              <a:rPr b="1" lang="fr-FR" sz="4400">
                <a:solidFill>
                  <a:srgbClr val="522e91"/>
                </a:solidFill>
                <a:latin typeface="Calibri"/>
              </a:rPr>
              <a:t>Actualités VE </a:t>
            </a:r>
            <a:endParaRPr/>
          </a:p>
          <a:p>
            <a:pPr algn="ctr">
              <a:lnSpc>
                <a:spcPct val="100000"/>
              </a:lnSpc>
            </a:pPr>
            <a:endParaRPr/>
          </a:p>
          <a:p>
            <a:pPr algn="ctr">
              <a:lnSpc>
                <a:spcPct val="100000"/>
              </a:lnSpc>
            </a:pPr>
            <a:r>
              <a:rPr b="1" lang="fr-FR" sz="4400">
                <a:solidFill>
                  <a:srgbClr val="522e91"/>
                </a:solidFill>
                <a:latin typeface="Calibri"/>
              </a:rPr>
              <a:t>Bilan 2016</a:t>
            </a:r>
            <a:endParaRPr/>
          </a:p>
          <a:p>
            <a:pPr algn="ctr">
              <a:lnSpc>
                <a:spcPct val="100000"/>
              </a:lnSpc>
            </a:pPr>
            <a:endParaRPr/>
          </a:p>
          <a:p>
            <a:pPr algn="ctr">
              <a:lnSpc>
                <a:spcPct val="100000"/>
              </a:lnSpc>
            </a:pPr>
            <a:r>
              <a:rPr b="1" lang="fr-FR" sz="4400">
                <a:solidFill>
                  <a:srgbClr val="522e91"/>
                </a:solidFill>
                <a:latin typeface="Calibri"/>
              </a:rPr>
              <a:t>Perspectives 2017</a:t>
            </a: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a:p>
            <a:pPr algn="ctr">
              <a:lnSpc>
                <a:spcPct val="100000"/>
              </a:lnSpc>
            </a:pPr>
            <a:r>
              <a:rPr b="1" lang="fr-FR" sz="4400">
                <a:solidFill>
                  <a:srgbClr val="522e91"/>
                </a:solidFill>
                <a:latin typeface="Calibri"/>
              </a:rPr>
              <a:t>EPAF et délégations</a:t>
            </a:r>
            <a:endParaRPr/>
          </a:p>
          <a:p>
            <a:pPr algn="ctr">
              <a:lnSpc>
                <a:spcPct val="100000"/>
              </a:lnSpc>
            </a:pPr>
            <a:endParaRPr/>
          </a:p>
          <a:p>
            <a:pPr algn="ctr">
              <a:lnSpc>
                <a:spcPct val="100000"/>
              </a:lnSpc>
            </a:pPr>
            <a:endParaRPr/>
          </a:p>
          <a:p>
            <a:pPr algn="ctr">
              <a:lnSpc>
                <a:spcPct val="100000"/>
              </a:lnSpc>
            </a:pPr>
            <a:endParaRPr/>
          </a:p>
          <a:p>
            <a:pPr>
              <a:lnSpc>
                <a:spcPct val="100000"/>
              </a:lnSpc>
            </a:pPr>
            <a:endParaRPr/>
          </a:p>
          <a:p>
            <a:pPr>
              <a:lnSpc>
                <a:spcPct val="100000"/>
              </a:lnSpc>
            </a:pPr>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96" name="TextShape 1"/>
          <p:cNvSpPr txBox="1"/>
          <p:nvPr/>
        </p:nvSpPr>
        <p:spPr>
          <a:xfrm>
            <a:off x="643680" y="4911480"/>
            <a:ext cx="8132400" cy="677520"/>
          </a:xfrm>
          <a:prstGeom prst="rect">
            <a:avLst/>
          </a:prstGeom>
        </p:spPr>
        <p:txBody>
          <a:bodyPr anchor="ctr"/>
          <a:p>
            <a:pPr>
              <a:lnSpc>
                <a:spcPct val="100000"/>
              </a:lnSpc>
            </a:pPr>
            <a:r>
              <a:rPr lang="fr-FR" sz="4000">
                <a:solidFill>
                  <a:srgbClr val="ffffff"/>
                </a:solidFill>
                <a:latin typeface="Calibri"/>
                <a:ea typeface="Arial Unicode MS"/>
              </a:rPr>
              <a:t>EPAF Vacances Enfants</a:t>
            </a:r>
            <a:endParaRPr/>
          </a:p>
        </p:txBody>
      </p:sp>
      <p:sp>
        <p:nvSpPr>
          <p:cNvPr id="197" name="TextShape 2"/>
          <p:cNvSpPr txBox="1"/>
          <p:nvPr/>
        </p:nvSpPr>
        <p:spPr>
          <a:xfrm>
            <a:off x="614520" y="5589360"/>
            <a:ext cx="8057880" cy="863280"/>
          </a:xfrm>
          <a:prstGeom prst="rect">
            <a:avLst/>
          </a:prstGeom>
        </p:spPr>
        <p:txBody>
          <a:bodyPr/>
          <a:p>
            <a:pPr>
              <a:lnSpc>
                <a:spcPct val="100000"/>
              </a:lnSpc>
            </a:pPr>
            <a:r>
              <a:rPr lang="fr-FR" sz="5400">
                <a:solidFill>
                  <a:srgbClr val="ffffff"/>
                </a:solidFill>
                <a:latin typeface="Calibri"/>
              </a:rPr>
              <a:t>EPAF &lt;&gt; DELEGATIONS</a:t>
            </a:r>
            <a:endParaRPr/>
          </a:p>
        </p:txBody>
      </p:sp>
    </p:spTree>
  </p:cSld>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98" name="TextShape 1"/>
          <p:cNvSpPr txBox="1"/>
          <p:nvPr/>
        </p:nvSpPr>
        <p:spPr>
          <a:xfrm>
            <a:off x="228600" y="188640"/>
            <a:ext cx="8686440" cy="705960"/>
          </a:xfrm>
          <a:prstGeom prst="rect">
            <a:avLst/>
          </a:prstGeom>
        </p:spPr>
        <p:txBody>
          <a:bodyPr anchor="ctr"/>
          <a:p>
            <a:pPr algn="ctr">
              <a:lnSpc>
                <a:spcPct val="100000"/>
              </a:lnSpc>
            </a:pPr>
            <a:r>
              <a:rPr lang="fr-FR" sz="4400">
                <a:solidFill>
                  <a:srgbClr val="ffffff"/>
                </a:solidFill>
                <a:latin typeface="Calibri"/>
                <a:ea typeface="Arial Unicode MS"/>
              </a:rPr>
              <a:t>EPAF VE &lt; &gt; DELEGATIONS</a:t>
            </a:r>
            <a:endParaRPr/>
          </a:p>
        </p:txBody>
      </p:sp>
      <p:sp>
        <p:nvSpPr>
          <p:cNvPr id="199" name="TextShape 2"/>
          <p:cNvSpPr txBox="1"/>
          <p:nvPr/>
        </p:nvSpPr>
        <p:spPr>
          <a:xfrm>
            <a:off x="457200" y="1143000"/>
            <a:ext cx="8229240" cy="4982760"/>
          </a:xfrm>
          <a:prstGeom prst="rect">
            <a:avLst/>
          </a:prstGeom>
        </p:spPr>
        <p:txBody>
          <a:bodyPr/>
          <a:p>
            <a:pPr algn="ctr">
              <a:lnSpc>
                <a:spcPct val="100000"/>
              </a:lnSpc>
            </a:pPr>
            <a:r>
              <a:rPr b="1" lang="fr-FR" sz="3200">
                <a:solidFill>
                  <a:srgbClr val="522e91"/>
                </a:solidFill>
                <a:latin typeface="Calibri"/>
              </a:rPr>
              <a:t>La communication / l’information aux familles</a:t>
            </a:r>
            <a:endParaRPr/>
          </a:p>
          <a:p>
            <a:pPr algn="ctr">
              <a:lnSpc>
                <a:spcPct val="100000"/>
              </a:lnSpc>
            </a:pPr>
            <a:endParaRPr/>
          </a:p>
          <a:p>
            <a:pPr algn="ctr">
              <a:lnSpc>
                <a:spcPct val="100000"/>
              </a:lnSpc>
            </a:pPr>
            <a:r>
              <a:rPr b="1" lang="fr-FR" sz="3200">
                <a:solidFill>
                  <a:srgbClr val="522e91"/>
                </a:solidFill>
                <a:latin typeface="Calibri"/>
              </a:rPr>
              <a:t>Les inscriptions / convocations</a:t>
            </a:r>
            <a:endParaRPr/>
          </a:p>
          <a:p>
            <a:pPr algn="ctr">
              <a:lnSpc>
                <a:spcPct val="100000"/>
              </a:lnSpc>
            </a:pPr>
            <a:endParaRPr/>
          </a:p>
          <a:p>
            <a:pPr algn="ctr">
              <a:lnSpc>
                <a:spcPct val="100000"/>
              </a:lnSpc>
            </a:pPr>
            <a:r>
              <a:rPr b="1" lang="fr-FR" sz="3200">
                <a:solidFill>
                  <a:srgbClr val="522e91"/>
                </a:solidFill>
                <a:latin typeface="Calibri"/>
              </a:rPr>
              <a:t>Les transports</a:t>
            </a:r>
            <a:endParaRPr/>
          </a:p>
          <a:p>
            <a:pPr algn="ctr">
              <a:lnSpc>
                <a:spcPct val="100000"/>
              </a:lnSpc>
            </a:pPr>
            <a:endParaRPr/>
          </a:p>
          <a:p>
            <a:pPr algn="ctr">
              <a:lnSpc>
                <a:spcPct val="100000"/>
              </a:lnSpc>
            </a:pPr>
            <a:r>
              <a:rPr b="1" lang="fr-FR" sz="3200">
                <a:solidFill>
                  <a:srgbClr val="522e91"/>
                </a:solidFill>
                <a:latin typeface="Calibri"/>
              </a:rPr>
              <a:t>Animateurs – Personnels pédagogiques</a:t>
            </a:r>
            <a:endParaRPr/>
          </a:p>
          <a:p>
            <a:pPr>
              <a:lnSpc>
                <a:spcPct val="100000"/>
              </a:lnSpc>
            </a:pPr>
            <a:endParaRPr/>
          </a:p>
          <a:p>
            <a:pPr algn="ctr">
              <a:lnSpc>
                <a:spcPct val="100000"/>
              </a:lnSpc>
            </a:pPr>
            <a:endParaRPr/>
          </a:p>
          <a:p>
            <a:pPr algn="ctr">
              <a:lnSpc>
                <a:spcPct val="100000"/>
              </a:lnSpc>
            </a:pPr>
            <a:r>
              <a:rPr b="1" lang="fr-FR" sz="3200">
                <a:solidFill>
                  <a:srgbClr val="522e91"/>
                </a:solidFill>
                <a:latin typeface="Calibri"/>
              </a:rPr>
              <a:t>Vacances Ensemble</a:t>
            </a:r>
            <a:endParaRPr/>
          </a:p>
          <a:p>
            <a:pPr algn="ctr">
              <a:lnSpc>
                <a:spcPct val="100000"/>
              </a:lnSpc>
            </a:pPr>
            <a:endParaRPr/>
          </a:p>
          <a:p>
            <a:pPr algn="ctr">
              <a:lnSpc>
                <a:spcPct val="100000"/>
              </a:lnSpc>
            </a:pPr>
            <a:endParaRPr/>
          </a:p>
          <a:p>
            <a:pPr algn="ctr">
              <a:lnSpc>
                <a:spcPct val="100000"/>
              </a:lnSpc>
            </a:pPr>
            <a:endParaRPr/>
          </a:p>
          <a:p>
            <a:pPr algn="ctr">
              <a:lnSpc>
                <a:spcPct val="100000"/>
              </a:lnSpc>
            </a:pPr>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00"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LES MISSIONS EPAF EN DELEGATION</a:t>
            </a:r>
            <a:endParaRPr/>
          </a:p>
        </p:txBody>
      </p:sp>
      <p:sp>
        <p:nvSpPr>
          <p:cNvPr id="201" name="TextShape 2"/>
          <p:cNvSpPr txBox="1"/>
          <p:nvPr/>
        </p:nvSpPr>
        <p:spPr>
          <a:xfrm>
            <a:off x="457200" y="1143000"/>
            <a:ext cx="8229240" cy="5143320"/>
          </a:xfrm>
          <a:prstGeom prst="rect">
            <a:avLst/>
          </a:prstGeom>
        </p:spPr>
        <p:txBody>
          <a:bodyPr/>
          <a:p>
            <a:pPr algn="ctr">
              <a:lnSpc>
                <a:spcPct val="100000"/>
              </a:lnSpc>
            </a:pPr>
            <a:endParaRPr/>
          </a:p>
          <a:p>
            <a:pPr>
              <a:lnSpc>
                <a:spcPct val="100000"/>
              </a:lnSpc>
              <a:buFont typeface="Arial"/>
              <a:buChar char="•"/>
            </a:pPr>
            <a:r>
              <a:rPr b="1" lang="fr-FR" u="sng">
                <a:solidFill>
                  <a:srgbClr val="522e91"/>
                </a:solidFill>
                <a:latin typeface="Calibri"/>
              </a:rPr>
              <a:t>Calendrier des séjours et répartition géographique pour l’hiver 2017</a:t>
            </a:r>
            <a:endParaRPr/>
          </a:p>
          <a:p>
            <a:pPr>
              <a:lnSpc>
                <a:spcPct val="100000"/>
              </a:lnSpc>
            </a:pPr>
            <a:endParaRPr/>
          </a:p>
          <a:p>
            <a:pPr>
              <a:lnSpc>
                <a:spcPct val="100000"/>
              </a:lnSpc>
            </a:pPr>
            <a:r>
              <a:rPr b="1" lang="fr-FR">
                <a:solidFill>
                  <a:srgbClr val="522e91"/>
                </a:solidFill>
                <a:latin typeface="Calibri"/>
              </a:rPr>
              <a:t>Calendrier des séjours</a:t>
            </a:r>
            <a:r>
              <a:rPr lang="fr-FR">
                <a:solidFill>
                  <a:srgbClr val="522e91"/>
                </a:solidFill>
                <a:latin typeface="Calibri"/>
              </a:rPr>
              <a:t> :</a:t>
            </a:r>
            <a:endParaRPr/>
          </a:p>
          <a:p>
            <a:pPr>
              <a:lnSpc>
                <a:spcPct val="100000"/>
              </a:lnSpc>
            </a:pPr>
            <a:endParaRPr/>
          </a:p>
          <a:p>
            <a:pPr>
              <a:lnSpc>
                <a:spcPct val="100000"/>
              </a:lnSpc>
            </a:pPr>
            <a:r>
              <a:rPr b="1" lang="fr-FR">
                <a:solidFill>
                  <a:srgbClr val="522e91"/>
                </a:solidFill>
                <a:latin typeface="Calibri"/>
              </a:rPr>
              <a:t>Semaine 1 :</a:t>
            </a:r>
            <a:r>
              <a:rPr lang="fr-FR">
                <a:solidFill>
                  <a:srgbClr val="522e91"/>
                </a:solidFill>
                <a:latin typeface="Calibri"/>
              </a:rPr>
              <a:t> du 5 au 12 février 2017 (académies de Paris, Créteil, Versailles, Montpellier et Toulouse) </a:t>
            </a:r>
            <a:endParaRPr/>
          </a:p>
          <a:p>
            <a:pPr>
              <a:lnSpc>
                <a:spcPct val="100000"/>
              </a:lnSpc>
            </a:pPr>
            <a:endParaRPr/>
          </a:p>
          <a:p>
            <a:pPr>
              <a:lnSpc>
                <a:spcPct val="100000"/>
              </a:lnSpc>
            </a:pPr>
            <a:r>
              <a:rPr b="1" lang="fr-FR">
                <a:solidFill>
                  <a:srgbClr val="522e91"/>
                </a:solidFill>
                <a:latin typeface="Calibri"/>
              </a:rPr>
              <a:t>Semaine 2 :</a:t>
            </a:r>
            <a:r>
              <a:rPr lang="fr-FR">
                <a:solidFill>
                  <a:srgbClr val="522e91"/>
                </a:solidFill>
                <a:latin typeface="Calibri"/>
              </a:rPr>
              <a:t> du 12 au 19 février 2017 (académies de Rennes, Nantes, Caen, Orléans-Tours, Rouen, Amiens, Lille et Reims) </a:t>
            </a:r>
            <a:endParaRPr/>
          </a:p>
          <a:p>
            <a:pPr>
              <a:lnSpc>
                <a:spcPct val="100000"/>
              </a:lnSpc>
            </a:pPr>
            <a:endParaRPr/>
          </a:p>
          <a:p>
            <a:pPr>
              <a:lnSpc>
                <a:spcPct val="100000"/>
              </a:lnSpc>
            </a:pPr>
            <a:r>
              <a:rPr b="1" lang="fr-FR">
                <a:solidFill>
                  <a:srgbClr val="522e91"/>
                </a:solidFill>
                <a:latin typeface="Calibri"/>
              </a:rPr>
              <a:t>Semaine 3 :</a:t>
            </a:r>
            <a:r>
              <a:rPr lang="fr-FR">
                <a:solidFill>
                  <a:srgbClr val="522e91"/>
                </a:solidFill>
                <a:latin typeface="Calibri"/>
              </a:rPr>
              <a:t> du 19 au 26 février 2017 (académies de Strasbourg, Aix-Marseille, Corse, Nancy-Metz, Nice, Poitiers, Bordeaux, Limoges, Dijon, Besançon, Lyon, Clermont-Ferrand et Grenoble).</a:t>
            </a:r>
            <a:endParaRPr/>
          </a:p>
          <a:p>
            <a:pPr>
              <a:lnSpc>
                <a:spcPct val="100000"/>
              </a:lnSpc>
            </a:pPr>
            <a:endParaRPr/>
          </a:p>
          <a:p>
            <a:pPr algn="ctr">
              <a:lnSpc>
                <a:spcPct val="100000"/>
              </a:lnSpc>
            </a:pPr>
            <a:r>
              <a:rPr b="1" lang="fr-FR">
                <a:solidFill>
                  <a:srgbClr val="522e91"/>
                </a:solidFill>
                <a:latin typeface="Calibri"/>
              </a:rPr>
              <a:t>Code couleur pour les étiquettes bagage à respecter </a:t>
            </a:r>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02"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LES MISSIONS EPAF EN DELEGATION</a:t>
            </a:r>
            <a:endParaRPr/>
          </a:p>
        </p:txBody>
      </p:sp>
      <p:sp>
        <p:nvSpPr>
          <p:cNvPr id="203" name="TextShape 2"/>
          <p:cNvSpPr txBox="1"/>
          <p:nvPr/>
        </p:nvSpPr>
        <p:spPr>
          <a:xfrm>
            <a:off x="457200" y="1143000"/>
            <a:ext cx="8229240" cy="5143320"/>
          </a:xfrm>
          <a:prstGeom prst="rect">
            <a:avLst/>
          </a:prstGeom>
        </p:spPr>
        <p:txBody>
          <a:bodyPr/>
          <a:p>
            <a:pPr>
              <a:lnSpc>
                <a:spcPct val="100000"/>
              </a:lnSpc>
              <a:buFont typeface="Arial"/>
              <a:buChar char="•"/>
            </a:pPr>
            <a:r>
              <a:rPr b="1" lang="fr-FR" sz="1600" u="sng">
                <a:solidFill>
                  <a:srgbClr val="522e91"/>
                </a:solidFill>
                <a:latin typeface="Calibri"/>
              </a:rPr>
              <a:t>Organisation des regroupements et procédure de recrutement des personnels d’acheminement (gilets bleus)</a:t>
            </a:r>
            <a:endParaRPr/>
          </a:p>
          <a:p>
            <a:pPr>
              <a:lnSpc>
                <a:spcPct val="100000"/>
              </a:lnSpc>
            </a:pPr>
            <a:endParaRPr/>
          </a:p>
          <a:p>
            <a:pPr>
              <a:lnSpc>
                <a:spcPct val="100000"/>
              </a:lnSpc>
            </a:pPr>
            <a:endParaRPr/>
          </a:p>
          <a:p>
            <a:pPr>
              <a:lnSpc>
                <a:spcPct val="100000"/>
              </a:lnSpc>
              <a:buFont typeface="Arial"/>
              <a:buChar char="•"/>
            </a:pPr>
            <a:r>
              <a:rPr b="1" lang="fr-FR" sz="1600">
                <a:solidFill>
                  <a:srgbClr val="522e91"/>
                </a:solidFill>
                <a:latin typeface="Calibri"/>
              </a:rPr>
              <a:t>Chaque site de départ sera placé sous la responsabilité d’un gilet bleu représentant EPAF</a:t>
            </a:r>
            <a:endParaRPr/>
          </a:p>
          <a:p>
            <a:pPr>
              <a:lnSpc>
                <a:spcPct val="100000"/>
              </a:lnSpc>
            </a:pPr>
            <a:endParaRPr/>
          </a:p>
          <a:p>
            <a:pPr>
              <a:lnSpc>
                <a:spcPct val="100000"/>
              </a:lnSpc>
              <a:buFont typeface="Arial"/>
              <a:buChar char="•"/>
            </a:pPr>
            <a:r>
              <a:rPr b="1" lang="fr-FR" sz="1600">
                <a:solidFill>
                  <a:srgbClr val="522e91"/>
                </a:solidFill>
                <a:latin typeface="Calibri"/>
              </a:rPr>
              <a:t>Les convois seront encadrés par les personnels pédagogiques</a:t>
            </a:r>
            <a:r>
              <a:rPr lang="fr-FR" sz="1600">
                <a:solidFill>
                  <a:srgbClr val="522e91"/>
                </a:solidFill>
                <a:latin typeface="Calibri"/>
              </a:rPr>
              <a:t> </a:t>
            </a:r>
            <a:endParaRPr/>
          </a:p>
          <a:p>
            <a:pPr>
              <a:lnSpc>
                <a:spcPct val="100000"/>
              </a:lnSpc>
            </a:pPr>
            <a:endParaRPr/>
          </a:p>
          <a:p>
            <a:pPr>
              <a:lnSpc>
                <a:spcPct val="100000"/>
              </a:lnSpc>
              <a:buFont typeface="Arial"/>
              <a:buChar char="•"/>
            </a:pPr>
            <a:r>
              <a:rPr lang="fr-FR" sz="1600">
                <a:solidFill>
                  <a:srgbClr val="522e91"/>
                </a:solidFill>
                <a:latin typeface="Calibri"/>
              </a:rPr>
              <a:t>Si nécessaire, des </a:t>
            </a:r>
            <a:r>
              <a:rPr b="1" lang="fr-FR" sz="1600">
                <a:solidFill>
                  <a:srgbClr val="522e91"/>
                </a:solidFill>
                <a:latin typeface="Calibri"/>
              </a:rPr>
              <a:t>gilets bleus accompagnateurs</a:t>
            </a:r>
            <a:r>
              <a:rPr lang="fr-FR" sz="1600">
                <a:solidFill>
                  <a:srgbClr val="522e91"/>
                </a:solidFill>
                <a:latin typeface="Calibri"/>
              </a:rPr>
              <a:t> seront recrutés. </a:t>
            </a:r>
            <a:endParaRPr/>
          </a:p>
          <a:p>
            <a:pPr>
              <a:lnSpc>
                <a:spcPct val="100000"/>
              </a:lnSpc>
            </a:pPr>
            <a:endParaRPr/>
          </a:p>
          <a:p>
            <a:pPr>
              <a:lnSpc>
                <a:spcPct val="100000"/>
              </a:lnSpc>
              <a:buFont typeface="Arial"/>
              <a:buChar char="•"/>
            </a:pPr>
            <a:r>
              <a:rPr lang="fr-FR" sz="1600">
                <a:solidFill>
                  <a:srgbClr val="522e91"/>
                </a:solidFill>
                <a:latin typeface="Calibri"/>
              </a:rPr>
              <a:t>10 jours avant le départ, si le nombre d’animateurs est insuffisant, ces personnels gilets bleus seront recrutés définitivement.</a:t>
            </a: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buFont typeface="Arial"/>
              <a:buChar char="•"/>
            </a:pPr>
            <a:r>
              <a:rPr b="1" lang="fr-FR" sz="1600">
                <a:solidFill>
                  <a:srgbClr val="522e91"/>
                </a:solidFill>
                <a:latin typeface="Calibri"/>
              </a:rPr>
              <a:t>Saisie dans l’outil Pégase : </a:t>
            </a:r>
            <a:r>
              <a:rPr lang="fr-FR" sz="1600">
                <a:solidFill>
                  <a:srgbClr val="522e91"/>
                </a:solidFill>
                <a:latin typeface="Calibri"/>
              </a:rPr>
              <a:t>les contrats de ces gilets bleus seront saisis dans l’application Pégase en choisissant dans le menu déroulant. Les DPAE sont à établir avant le départ.</a:t>
            </a:r>
            <a:endParaRPr/>
          </a:p>
          <a:p>
            <a:pPr>
              <a:lnSpc>
                <a:spcPct val="100000"/>
              </a:lnSpc>
              <a:buFont typeface="Arial"/>
              <a:buChar char="•"/>
            </a:pPr>
            <a:r>
              <a:rPr b="1" lang="fr-FR" sz="1600">
                <a:solidFill>
                  <a:srgbClr val="522e91"/>
                </a:solidFill>
                <a:latin typeface="Calibri"/>
              </a:rPr>
              <a:t>Nota</a:t>
            </a:r>
            <a:r>
              <a:rPr lang="fr-FR" sz="1600">
                <a:solidFill>
                  <a:srgbClr val="522e91"/>
                </a:solidFill>
                <a:latin typeface="Calibri"/>
              </a:rPr>
              <a:t> : une note spécifique GRH complètera ce point et vous sera transmise courant décembre.</a:t>
            </a:r>
            <a:endParaRPr/>
          </a:p>
          <a:p>
            <a:pPr>
              <a:lnSpc>
                <a:spcPct val="100000"/>
              </a:lnSpc>
            </a:pPr>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04"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LES MISSIONS EPAF EN DELEGATION</a:t>
            </a:r>
            <a:endParaRPr/>
          </a:p>
        </p:txBody>
      </p:sp>
      <p:sp>
        <p:nvSpPr>
          <p:cNvPr id="205" name="TextShape 2"/>
          <p:cNvSpPr txBox="1"/>
          <p:nvPr/>
        </p:nvSpPr>
        <p:spPr>
          <a:xfrm>
            <a:off x="457200" y="1143000"/>
            <a:ext cx="8229240" cy="5143320"/>
          </a:xfrm>
          <a:prstGeom prst="rect">
            <a:avLst/>
          </a:prstGeom>
        </p:spPr>
        <p:txBody>
          <a:bodyPr/>
          <a:p>
            <a:pPr>
              <a:lnSpc>
                <a:spcPct val="100000"/>
              </a:lnSpc>
              <a:buFont typeface="Arial"/>
              <a:buChar char="•"/>
            </a:pPr>
            <a:r>
              <a:rPr b="1" lang="fr-FR" sz="2400" u="sng">
                <a:solidFill>
                  <a:srgbClr val="522e91"/>
                </a:solidFill>
                <a:latin typeface="Calibri"/>
              </a:rPr>
              <a:t>Le site de regroupement : EUREXPO Lyon</a:t>
            </a:r>
            <a:endParaRPr/>
          </a:p>
          <a:p>
            <a:pPr>
              <a:lnSpc>
                <a:spcPct val="100000"/>
              </a:lnSpc>
              <a:buFont typeface="Arial"/>
              <a:buChar char="•"/>
            </a:pPr>
            <a:r>
              <a:rPr lang="fr-FR" sz="2400">
                <a:solidFill>
                  <a:srgbClr val="522e91"/>
                </a:solidFill>
                <a:latin typeface="Calibri"/>
              </a:rPr>
              <a:t>A l’exception </a:t>
            </a:r>
            <a:r>
              <a:rPr b="1" lang="fr-FR" sz="2400">
                <a:solidFill>
                  <a:srgbClr val="522e91"/>
                </a:solidFill>
                <a:latin typeface="Calibri"/>
              </a:rPr>
              <a:t>du séjour 2751</a:t>
            </a:r>
            <a:r>
              <a:rPr lang="fr-FR" sz="2400">
                <a:solidFill>
                  <a:srgbClr val="522e91"/>
                </a:solidFill>
                <a:latin typeface="Calibri"/>
              </a:rPr>
              <a:t> la plateforme de regroupement sera basée à LYON, site </a:t>
            </a:r>
            <a:r>
              <a:rPr b="1" lang="fr-FR" sz="2400">
                <a:solidFill>
                  <a:srgbClr val="522e91"/>
                </a:solidFill>
                <a:latin typeface="Calibri"/>
              </a:rPr>
              <a:t>EUREXPO Lyon.</a:t>
            </a:r>
            <a:endParaRPr/>
          </a:p>
          <a:p>
            <a:pPr>
              <a:lnSpc>
                <a:spcPct val="100000"/>
              </a:lnSpc>
            </a:pPr>
            <a:endParaRPr/>
          </a:p>
          <a:p>
            <a:pPr>
              <a:lnSpc>
                <a:spcPct val="100000"/>
              </a:lnSpc>
              <a:buFont typeface="Arial"/>
              <a:buChar char="•"/>
            </a:pPr>
            <a:r>
              <a:rPr b="1" lang="fr-FR" sz="2400">
                <a:solidFill>
                  <a:srgbClr val="522e91"/>
                </a:solidFill>
                <a:latin typeface="Calibri"/>
              </a:rPr>
              <a:t>Hall 2.3A le 05 février 2017</a:t>
            </a:r>
            <a:endParaRPr/>
          </a:p>
          <a:p>
            <a:pPr>
              <a:lnSpc>
                <a:spcPct val="100000"/>
              </a:lnSpc>
            </a:pPr>
            <a:endParaRPr/>
          </a:p>
          <a:p>
            <a:pPr>
              <a:lnSpc>
                <a:spcPct val="100000"/>
              </a:lnSpc>
              <a:buFont typeface="Arial"/>
              <a:buChar char="•"/>
            </a:pPr>
            <a:r>
              <a:rPr b="1" lang="fr-FR" sz="2400">
                <a:solidFill>
                  <a:srgbClr val="522e91"/>
                </a:solidFill>
                <a:latin typeface="Calibri"/>
              </a:rPr>
              <a:t>Hall 4.2A les 12, 19 et 26 février 2017 </a:t>
            </a:r>
            <a:endParaRPr/>
          </a:p>
          <a:p>
            <a:pPr>
              <a:lnSpc>
                <a:spcPct val="100000"/>
              </a:lnSpc>
            </a:pPr>
            <a:endParaRPr/>
          </a:p>
          <a:p>
            <a:pPr>
              <a:lnSpc>
                <a:spcPct val="100000"/>
              </a:lnSpc>
              <a:buFont typeface="Arial"/>
              <a:buChar char="•"/>
            </a:pPr>
            <a:r>
              <a:rPr lang="fr-FR" sz="2400">
                <a:solidFill>
                  <a:srgbClr val="522e91"/>
                </a:solidFill>
                <a:latin typeface="Calibri"/>
              </a:rPr>
              <a:t>L’entrée des bus s’effectuera par la porte </a:t>
            </a:r>
            <a:r>
              <a:rPr b="1" lang="fr-FR" sz="2400" u="sng">
                <a:solidFill>
                  <a:srgbClr val="522e91"/>
                </a:solidFill>
                <a:latin typeface="Calibri"/>
              </a:rPr>
              <a:t>EST</a:t>
            </a:r>
            <a:r>
              <a:rPr lang="fr-FR" sz="2400">
                <a:solidFill>
                  <a:srgbClr val="522e91"/>
                </a:solidFill>
                <a:latin typeface="Calibri"/>
              </a:rPr>
              <a:t> :</a:t>
            </a:r>
            <a:endParaRPr/>
          </a:p>
          <a:p>
            <a:pPr algn="ctr">
              <a:lnSpc>
                <a:spcPct val="100000"/>
              </a:lnSpc>
            </a:pPr>
            <a:r>
              <a:rPr b="1" i="1" lang="fr-FR" sz="2400">
                <a:solidFill>
                  <a:srgbClr val="522e91"/>
                </a:solidFill>
                <a:latin typeface="Calibri"/>
              </a:rPr>
              <a:t>Eurexpo, Porte EST entrée exposants</a:t>
            </a:r>
            <a:endParaRPr/>
          </a:p>
          <a:p>
            <a:pPr algn="ctr">
              <a:lnSpc>
                <a:spcPct val="100000"/>
              </a:lnSpc>
            </a:pPr>
            <a:r>
              <a:rPr b="1" i="1" lang="fr-FR" sz="2400">
                <a:solidFill>
                  <a:srgbClr val="522e91"/>
                </a:solidFill>
                <a:latin typeface="Calibri"/>
              </a:rPr>
              <a:t>Avenue Louis Blériot</a:t>
            </a:r>
            <a:endParaRPr/>
          </a:p>
          <a:p>
            <a:pPr algn="ctr">
              <a:lnSpc>
                <a:spcPct val="100000"/>
              </a:lnSpc>
            </a:pPr>
            <a:r>
              <a:rPr b="1" i="1" lang="fr-FR" sz="2400">
                <a:solidFill>
                  <a:srgbClr val="522e91"/>
                </a:solidFill>
                <a:latin typeface="Calibri"/>
              </a:rPr>
              <a:t>69686 Chassieu cedex France</a:t>
            </a:r>
            <a:endParaRPr/>
          </a:p>
          <a:p>
            <a:pPr>
              <a:lnSpc>
                <a:spcPct val="100000"/>
              </a:lnSpc>
            </a:pPr>
            <a:endParaRPr/>
          </a:p>
        </p:txBody>
      </p:sp>
    </p:spTree>
  </p:cSld>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06"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LES MISSIONS EPAF EN DELEGATION</a:t>
            </a:r>
            <a:endParaRPr/>
          </a:p>
        </p:txBody>
      </p:sp>
      <p:sp>
        <p:nvSpPr>
          <p:cNvPr id="207" name="TextShape 2"/>
          <p:cNvSpPr txBox="1"/>
          <p:nvPr/>
        </p:nvSpPr>
        <p:spPr>
          <a:xfrm>
            <a:off x="457200" y="1143000"/>
            <a:ext cx="8229240" cy="5143320"/>
          </a:xfrm>
          <a:prstGeom prst="rect">
            <a:avLst/>
          </a:prstGeom>
        </p:spPr>
        <p:txBody>
          <a:bodyPr/>
          <a:p>
            <a:pPr>
              <a:lnSpc>
                <a:spcPct val="100000"/>
              </a:lnSpc>
              <a:buFont typeface="Arial"/>
              <a:buChar char="•"/>
            </a:pPr>
            <a:r>
              <a:rPr b="1" lang="fr-FR" sz="2800" u="sng">
                <a:solidFill>
                  <a:srgbClr val="522e91"/>
                </a:solidFill>
                <a:latin typeface="Calibri"/>
              </a:rPr>
              <a:t>Les horaires</a:t>
            </a:r>
            <a:endParaRPr/>
          </a:p>
          <a:p>
            <a:pPr>
              <a:lnSpc>
                <a:spcPct val="100000"/>
              </a:lnSpc>
              <a:buFont typeface="Arial"/>
              <a:buChar char="•"/>
            </a:pPr>
            <a:r>
              <a:rPr b="1" lang="fr-FR" sz="2800" u="sng">
                <a:solidFill>
                  <a:srgbClr val="522e91"/>
                </a:solidFill>
                <a:latin typeface="Calibri"/>
              </a:rPr>
              <a:t>Semaine 1</a:t>
            </a:r>
            <a:r>
              <a:rPr b="1" lang="fr-FR" sz="2800">
                <a:solidFill>
                  <a:srgbClr val="522e91"/>
                </a:solidFill>
                <a:latin typeface="Calibri"/>
              </a:rPr>
              <a:t> :</a:t>
            </a:r>
            <a:endParaRPr/>
          </a:p>
          <a:p>
            <a:pPr>
              <a:lnSpc>
                <a:spcPct val="100000"/>
              </a:lnSpc>
            </a:pPr>
            <a:endParaRPr/>
          </a:p>
          <a:p>
            <a:pPr>
              <a:lnSpc>
                <a:spcPct val="100000"/>
              </a:lnSpc>
            </a:pPr>
            <a:r>
              <a:rPr lang="fr-FR" sz="2800">
                <a:solidFill>
                  <a:srgbClr val="522e91"/>
                </a:solidFill>
                <a:latin typeface="Calibri"/>
              </a:rPr>
              <a:t>&gt; Dimanche 5 Février 2017</a:t>
            </a:r>
            <a:endParaRPr/>
          </a:p>
          <a:p>
            <a:pPr>
              <a:lnSpc>
                <a:spcPct val="100000"/>
              </a:lnSpc>
              <a:buFont typeface="Arial"/>
              <a:buChar char="•"/>
            </a:pPr>
            <a:r>
              <a:rPr lang="fr-FR" sz="2800">
                <a:solidFill>
                  <a:srgbClr val="522e91"/>
                </a:solidFill>
                <a:latin typeface="Calibri"/>
              </a:rPr>
              <a:t> </a:t>
            </a:r>
            <a:r>
              <a:rPr lang="fr-FR" sz="2800">
                <a:solidFill>
                  <a:srgbClr val="522e91"/>
                </a:solidFill>
                <a:latin typeface="Calibri"/>
              </a:rPr>
              <a:t>Arrivée des délégations à Eurexpo Lyon :  06h00</a:t>
            </a:r>
            <a:endParaRPr/>
          </a:p>
          <a:p>
            <a:pPr>
              <a:lnSpc>
                <a:spcPct val="100000"/>
              </a:lnSpc>
              <a:buFont typeface="Arial"/>
              <a:buChar char="•"/>
            </a:pPr>
            <a:r>
              <a:rPr lang="fr-FR" sz="2800">
                <a:solidFill>
                  <a:srgbClr val="522e91"/>
                </a:solidFill>
                <a:latin typeface="Calibri"/>
              </a:rPr>
              <a:t>Départ vers les centres : à partir de 07h00</a:t>
            </a:r>
            <a:endParaRPr/>
          </a:p>
          <a:p>
            <a:pPr>
              <a:lnSpc>
                <a:spcPct val="100000"/>
              </a:lnSpc>
            </a:pPr>
            <a:endParaRPr/>
          </a:p>
          <a:p>
            <a:pPr>
              <a:lnSpc>
                <a:spcPct val="100000"/>
              </a:lnSpc>
            </a:pPr>
            <a:r>
              <a:rPr lang="fr-FR" sz="2800">
                <a:solidFill>
                  <a:srgbClr val="522e91"/>
                </a:solidFill>
                <a:latin typeface="Calibri"/>
              </a:rPr>
              <a:t>&gt; Dimanche 12 Février 2017</a:t>
            </a:r>
            <a:endParaRPr/>
          </a:p>
          <a:p>
            <a:pPr>
              <a:lnSpc>
                <a:spcPct val="100000"/>
              </a:lnSpc>
              <a:buFont typeface="Arial"/>
              <a:buChar char="•"/>
            </a:pPr>
            <a:r>
              <a:rPr lang="fr-FR" sz="2800">
                <a:solidFill>
                  <a:srgbClr val="522e91"/>
                </a:solidFill>
                <a:latin typeface="Calibri"/>
              </a:rPr>
              <a:t>Retour des colons à Eurexpo Lyon : 09h00</a:t>
            </a:r>
            <a:endParaRPr/>
          </a:p>
          <a:p>
            <a:pPr>
              <a:lnSpc>
                <a:spcPct val="100000"/>
              </a:lnSpc>
              <a:buFont typeface="Arial"/>
              <a:buChar char="•"/>
            </a:pPr>
            <a:r>
              <a:rPr lang="fr-FR" sz="2800">
                <a:solidFill>
                  <a:srgbClr val="522e91"/>
                </a:solidFill>
                <a:latin typeface="Calibri"/>
              </a:rPr>
              <a:t>Départ vers les délégations : Entre 10h00 et 11h30</a:t>
            </a:r>
            <a:endParaRPr/>
          </a:p>
          <a:p>
            <a:pPr>
              <a:lnSpc>
                <a:spcPct val="100000"/>
              </a:lnSpc>
            </a:pPr>
            <a:endParaRPr/>
          </a:p>
          <a:p>
            <a:pPr>
              <a:lnSpc>
                <a:spcPct val="100000"/>
              </a:lnSpc>
            </a:pPr>
            <a:endParaRPr/>
          </a:p>
        </p:txBody>
      </p:sp>
    </p:spTree>
  </p:cSld>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08"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LES MISSIONS EPAF EN DELEGATION</a:t>
            </a:r>
            <a:endParaRPr/>
          </a:p>
        </p:txBody>
      </p:sp>
      <p:sp>
        <p:nvSpPr>
          <p:cNvPr id="209" name="TextShape 2"/>
          <p:cNvSpPr txBox="1"/>
          <p:nvPr/>
        </p:nvSpPr>
        <p:spPr>
          <a:xfrm>
            <a:off x="457200" y="1143000"/>
            <a:ext cx="8229240" cy="5143320"/>
          </a:xfrm>
          <a:prstGeom prst="rect">
            <a:avLst/>
          </a:prstGeom>
        </p:spPr>
        <p:txBody>
          <a:bodyPr/>
          <a:p>
            <a:pPr>
              <a:lnSpc>
                <a:spcPct val="100000"/>
              </a:lnSpc>
              <a:buFont typeface="Arial"/>
              <a:buChar char="•"/>
            </a:pPr>
            <a:r>
              <a:rPr b="1" lang="fr-FR" u="sng">
                <a:solidFill>
                  <a:srgbClr val="522e91"/>
                </a:solidFill>
                <a:latin typeface="Calibri"/>
              </a:rPr>
              <a:t>Semaine 2</a:t>
            </a:r>
            <a:r>
              <a:rPr b="1" lang="fr-FR">
                <a:solidFill>
                  <a:srgbClr val="522e91"/>
                </a:solidFill>
                <a:latin typeface="Calibri"/>
              </a:rPr>
              <a:t> :</a:t>
            </a:r>
            <a:endParaRPr/>
          </a:p>
          <a:p>
            <a:pPr>
              <a:lnSpc>
                <a:spcPct val="100000"/>
              </a:lnSpc>
            </a:pPr>
            <a:r>
              <a:rPr b="1" lang="fr-FR">
                <a:solidFill>
                  <a:srgbClr val="522e91"/>
                </a:solidFill>
                <a:latin typeface="Calibri"/>
              </a:rPr>
              <a:t>&gt; </a:t>
            </a:r>
            <a:r>
              <a:rPr lang="fr-FR">
                <a:solidFill>
                  <a:srgbClr val="522e91"/>
                </a:solidFill>
                <a:latin typeface="Calibri"/>
              </a:rPr>
              <a:t>Dimanche 12 Février 2017</a:t>
            </a:r>
            <a:endParaRPr/>
          </a:p>
          <a:p>
            <a:pPr>
              <a:lnSpc>
                <a:spcPct val="100000"/>
              </a:lnSpc>
              <a:buFont typeface="Arial"/>
              <a:buChar char="•"/>
            </a:pPr>
            <a:r>
              <a:rPr lang="fr-FR">
                <a:solidFill>
                  <a:srgbClr val="522e91"/>
                </a:solidFill>
                <a:latin typeface="Calibri"/>
              </a:rPr>
              <a:t>Arrivée des délégations à Eurexpo Lyon :  06h00</a:t>
            </a:r>
            <a:endParaRPr/>
          </a:p>
          <a:p>
            <a:pPr>
              <a:lnSpc>
                <a:spcPct val="100000"/>
              </a:lnSpc>
              <a:buFont typeface="Arial"/>
              <a:buChar char="•"/>
            </a:pPr>
            <a:r>
              <a:rPr lang="fr-FR">
                <a:solidFill>
                  <a:srgbClr val="522e91"/>
                </a:solidFill>
                <a:latin typeface="Calibri"/>
              </a:rPr>
              <a:t>Départ vers les centres : à partir de 07h00</a:t>
            </a:r>
            <a:endParaRPr/>
          </a:p>
          <a:p>
            <a:pPr>
              <a:lnSpc>
                <a:spcPct val="100000"/>
              </a:lnSpc>
            </a:pPr>
            <a:r>
              <a:rPr lang="fr-FR">
                <a:solidFill>
                  <a:srgbClr val="522e91"/>
                </a:solidFill>
                <a:latin typeface="Calibri"/>
              </a:rPr>
              <a:t>&gt; Dimanche 19 Février 2017</a:t>
            </a:r>
            <a:endParaRPr/>
          </a:p>
          <a:p>
            <a:pPr>
              <a:lnSpc>
                <a:spcPct val="100000"/>
              </a:lnSpc>
              <a:buFont typeface="Arial"/>
              <a:buChar char="•"/>
            </a:pPr>
            <a:r>
              <a:rPr lang="fr-FR">
                <a:solidFill>
                  <a:srgbClr val="522e91"/>
                </a:solidFill>
                <a:latin typeface="Calibri"/>
              </a:rPr>
              <a:t>Retour des colons à Eurexpo Lyon : 9h00</a:t>
            </a:r>
            <a:endParaRPr/>
          </a:p>
          <a:p>
            <a:pPr>
              <a:lnSpc>
                <a:spcPct val="100000"/>
              </a:lnSpc>
              <a:buFont typeface="Arial"/>
              <a:buChar char="•"/>
            </a:pPr>
            <a:r>
              <a:rPr lang="fr-FR">
                <a:solidFill>
                  <a:srgbClr val="522e91"/>
                </a:solidFill>
                <a:latin typeface="Calibri"/>
              </a:rPr>
              <a:t>Départ vers les délégations : Entre 10h00 et 11h30</a:t>
            </a:r>
            <a:endParaRPr/>
          </a:p>
          <a:p>
            <a:pPr>
              <a:lnSpc>
                <a:spcPct val="100000"/>
              </a:lnSpc>
            </a:pPr>
            <a:r>
              <a:rPr lang="fr-FR">
                <a:solidFill>
                  <a:srgbClr val="522e91"/>
                </a:solidFill>
                <a:latin typeface="Calibri"/>
              </a:rPr>
              <a:t> </a:t>
            </a:r>
            <a:endParaRPr/>
          </a:p>
          <a:p>
            <a:pPr>
              <a:lnSpc>
                <a:spcPct val="100000"/>
              </a:lnSpc>
              <a:buFont typeface="Arial"/>
              <a:buChar char="•"/>
            </a:pPr>
            <a:r>
              <a:rPr b="1" lang="fr-FR" u="sng">
                <a:solidFill>
                  <a:srgbClr val="522e91"/>
                </a:solidFill>
                <a:latin typeface="Calibri"/>
              </a:rPr>
              <a:t>Semaine 3</a:t>
            </a:r>
            <a:r>
              <a:rPr b="1" lang="fr-FR">
                <a:solidFill>
                  <a:srgbClr val="522e91"/>
                </a:solidFill>
                <a:latin typeface="Calibri"/>
              </a:rPr>
              <a:t> :</a:t>
            </a:r>
            <a:endParaRPr/>
          </a:p>
          <a:p>
            <a:pPr>
              <a:lnSpc>
                <a:spcPct val="100000"/>
              </a:lnSpc>
            </a:pPr>
            <a:r>
              <a:rPr lang="fr-FR">
                <a:solidFill>
                  <a:srgbClr val="522e91"/>
                </a:solidFill>
                <a:latin typeface="Calibri"/>
              </a:rPr>
              <a:t>&gt; Dimanche 19 Février 2017</a:t>
            </a:r>
            <a:endParaRPr/>
          </a:p>
          <a:p>
            <a:pPr>
              <a:lnSpc>
                <a:spcPct val="100000"/>
              </a:lnSpc>
              <a:buFont typeface="Arial"/>
              <a:buChar char="•"/>
            </a:pPr>
            <a:r>
              <a:rPr lang="fr-FR">
                <a:solidFill>
                  <a:srgbClr val="522e91"/>
                </a:solidFill>
                <a:latin typeface="Calibri"/>
              </a:rPr>
              <a:t>Arrivée des délégations à Eurexpo Lyon :  06h00</a:t>
            </a:r>
            <a:endParaRPr/>
          </a:p>
          <a:p>
            <a:pPr>
              <a:lnSpc>
                <a:spcPct val="100000"/>
              </a:lnSpc>
              <a:buFont typeface="Arial"/>
              <a:buChar char="•"/>
            </a:pPr>
            <a:r>
              <a:rPr lang="fr-FR">
                <a:solidFill>
                  <a:srgbClr val="522e91"/>
                </a:solidFill>
                <a:latin typeface="Calibri"/>
              </a:rPr>
              <a:t>Départ vers les centres : à partir de 07h00</a:t>
            </a:r>
            <a:endParaRPr/>
          </a:p>
          <a:p>
            <a:pPr>
              <a:lnSpc>
                <a:spcPct val="100000"/>
              </a:lnSpc>
            </a:pPr>
            <a:r>
              <a:rPr lang="fr-FR">
                <a:solidFill>
                  <a:srgbClr val="522e91"/>
                </a:solidFill>
                <a:latin typeface="Calibri"/>
              </a:rPr>
              <a:t>&gt; Dimanche 26 Février 2017</a:t>
            </a:r>
            <a:endParaRPr/>
          </a:p>
          <a:p>
            <a:pPr>
              <a:lnSpc>
                <a:spcPct val="100000"/>
              </a:lnSpc>
              <a:buFont typeface="Arial"/>
              <a:buChar char="•"/>
            </a:pPr>
            <a:r>
              <a:rPr lang="fr-FR">
                <a:solidFill>
                  <a:srgbClr val="522e91"/>
                </a:solidFill>
                <a:latin typeface="Calibri"/>
              </a:rPr>
              <a:t>Retour des colons à Eurexpo Lyon : 09h00</a:t>
            </a:r>
            <a:endParaRPr/>
          </a:p>
          <a:p>
            <a:pPr>
              <a:lnSpc>
                <a:spcPct val="100000"/>
              </a:lnSpc>
              <a:buFont typeface="Arial"/>
              <a:buChar char="•"/>
            </a:pPr>
            <a:r>
              <a:rPr lang="fr-FR">
                <a:solidFill>
                  <a:srgbClr val="522e91"/>
                </a:solidFill>
                <a:latin typeface="Calibri"/>
              </a:rPr>
              <a:t>Départ vers les délégations : Entre 10h00 et 11h30</a:t>
            </a:r>
            <a:endParaRPr/>
          </a:p>
          <a:p>
            <a:pPr>
              <a:lnSpc>
                <a:spcPct val="100000"/>
              </a:lnSpc>
            </a:pPr>
            <a:endParaRPr/>
          </a:p>
        </p:txBody>
      </p:sp>
    </p:spTree>
  </p:cSld>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10"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LES MISSIONS EPAF EN DELEGATION</a:t>
            </a:r>
            <a:endParaRPr/>
          </a:p>
        </p:txBody>
      </p:sp>
      <p:sp>
        <p:nvSpPr>
          <p:cNvPr id="211" name="TextShape 2"/>
          <p:cNvSpPr txBox="1"/>
          <p:nvPr/>
        </p:nvSpPr>
        <p:spPr>
          <a:xfrm>
            <a:off x="457200" y="1143000"/>
            <a:ext cx="8229240" cy="5143320"/>
          </a:xfrm>
          <a:prstGeom prst="rect">
            <a:avLst/>
          </a:prstGeom>
        </p:spPr>
        <p:txBody>
          <a:bodyPr/>
          <a:p>
            <a:pPr>
              <a:lnSpc>
                <a:spcPct val="100000"/>
              </a:lnSpc>
            </a:pPr>
            <a:r>
              <a:rPr lang="fr-FR" sz="2400">
                <a:solidFill>
                  <a:srgbClr val="522e91"/>
                </a:solidFill>
                <a:latin typeface="Calibri"/>
              </a:rPr>
              <a:t>Seuls les bagages des colons des centres dont le numéro de séjour est inférieur à 5000 seront pris en charge par EPAF.</a:t>
            </a:r>
            <a:endParaRPr/>
          </a:p>
          <a:p>
            <a:pPr>
              <a:lnSpc>
                <a:spcPct val="100000"/>
              </a:lnSpc>
            </a:pPr>
            <a:r>
              <a:rPr lang="fr-FR" sz="2400">
                <a:solidFill>
                  <a:srgbClr val="522e91"/>
                </a:solidFill>
                <a:latin typeface="Calibri"/>
              </a:rPr>
              <a:t>Les colons des centres dont le numéro de séjour est supérieur à 5000 garderont leurs bagages avec eux. </a:t>
            </a:r>
            <a:endParaRPr/>
          </a:p>
          <a:p>
            <a:pPr>
              <a:lnSpc>
                <a:spcPct val="100000"/>
              </a:lnSpc>
            </a:pPr>
            <a:endParaRPr/>
          </a:p>
          <a:p>
            <a:pPr>
              <a:lnSpc>
                <a:spcPct val="100000"/>
              </a:lnSpc>
            </a:pPr>
            <a:endParaRPr/>
          </a:p>
          <a:p>
            <a:pPr>
              <a:lnSpc>
                <a:spcPct val="100000"/>
              </a:lnSpc>
            </a:pPr>
            <a:r>
              <a:rPr b="1" lang="fr-FR" sz="2400">
                <a:solidFill>
                  <a:srgbClr val="522e91"/>
                </a:solidFill>
                <a:latin typeface="Calibri"/>
              </a:rPr>
              <a:t>Nouveau : </a:t>
            </a:r>
            <a:r>
              <a:rPr lang="fr-FR" sz="2400">
                <a:solidFill>
                  <a:srgbClr val="522e91"/>
                </a:solidFill>
                <a:latin typeface="Calibri"/>
              </a:rPr>
              <a:t>les animateurs prendront en charge leurs propres bagages et le petit matériel propre au centre.</a:t>
            </a:r>
            <a:endParaRPr/>
          </a:p>
          <a:p>
            <a:pPr>
              <a:lnSpc>
                <a:spcPct val="100000"/>
              </a:lnSpc>
            </a:pPr>
            <a:endParaRPr/>
          </a:p>
          <a:p>
            <a:pPr>
              <a:lnSpc>
                <a:spcPct val="100000"/>
              </a:lnSpc>
            </a:pPr>
            <a:r>
              <a:rPr b="1" lang="fr-FR" sz="2400">
                <a:solidFill>
                  <a:srgbClr val="522e91"/>
                </a:solidFill>
                <a:latin typeface="Calibri"/>
              </a:rPr>
              <a:t>Rappel :</a:t>
            </a:r>
            <a:r>
              <a:rPr lang="fr-FR" sz="2400">
                <a:solidFill>
                  <a:srgbClr val="522e91"/>
                </a:solidFill>
                <a:latin typeface="Calibri"/>
              </a:rPr>
              <a:t> les bagages des colons </a:t>
            </a:r>
            <a:r>
              <a:rPr b="1" lang="fr-FR" sz="2400">
                <a:solidFill>
                  <a:srgbClr val="522e91"/>
                </a:solidFill>
                <a:latin typeface="Calibri"/>
              </a:rPr>
              <a:t>ET</a:t>
            </a:r>
            <a:r>
              <a:rPr lang="fr-FR" sz="2400">
                <a:solidFill>
                  <a:srgbClr val="522e91"/>
                </a:solidFill>
                <a:latin typeface="Calibri"/>
              </a:rPr>
              <a:t> des animateurs devront être étiquetés.</a:t>
            </a:r>
            <a:endParaRPr/>
          </a:p>
          <a:p>
            <a:pPr>
              <a:lnSpc>
                <a:spcPct val="100000"/>
              </a:lnSpc>
            </a:pPr>
            <a:endParaRPr/>
          </a:p>
        </p:txBody>
      </p:sp>
    </p:spTree>
  </p:cSld>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12"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LES MISSIONS EPAF EN DELEGATION</a:t>
            </a:r>
            <a:endParaRPr/>
          </a:p>
        </p:txBody>
      </p:sp>
      <p:sp>
        <p:nvSpPr>
          <p:cNvPr id="213" name="TextShape 2"/>
          <p:cNvSpPr txBox="1"/>
          <p:nvPr/>
        </p:nvSpPr>
        <p:spPr>
          <a:xfrm>
            <a:off x="457200" y="1143000"/>
            <a:ext cx="8229240" cy="5143320"/>
          </a:xfrm>
          <a:prstGeom prst="rect">
            <a:avLst/>
          </a:prstGeom>
        </p:spPr>
        <p:txBody>
          <a:bodyPr/>
          <a:p>
            <a:pPr>
              <a:lnSpc>
                <a:spcPct val="100000"/>
              </a:lnSpc>
              <a:buFont typeface="Arial"/>
              <a:buChar char="•"/>
            </a:pPr>
            <a:r>
              <a:rPr b="1" lang="fr-FR" u="sng">
                <a:solidFill>
                  <a:srgbClr val="522e91"/>
                </a:solidFill>
                <a:latin typeface="Calibri"/>
              </a:rPr>
              <a:t>Le personnel pédagogique</a:t>
            </a:r>
            <a:endParaRPr/>
          </a:p>
          <a:p>
            <a:pPr>
              <a:lnSpc>
                <a:spcPct val="100000"/>
              </a:lnSpc>
              <a:buFont typeface="Arial"/>
              <a:buChar char="•"/>
            </a:pPr>
            <a:r>
              <a:rPr lang="fr-FR">
                <a:solidFill>
                  <a:srgbClr val="522e91"/>
                </a:solidFill>
                <a:latin typeface="Calibri"/>
              </a:rPr>
              <a:t>Les animateurs ou directeurs qui accompagneront les convois recevront 2 jours avant le départ un courriel d’EPAF leur rappelant les consignes </a:t>
            </a:r>
            <a:endParaRPr/>
          </a:p>
          <a:p>
            <a:pPr>
              <a:lnSpc>
                <a:spcPct val="100000"/>
              </a:lnSpc>
            </a:pPr>
            <a:endParaRPr/>
          </a:p>
          <a:p>
            <a:pPr>
              <a:lnSpc>
                <a:spcPct val="100000"/>
              </a:lnSpc>
              <a:buFont typeface="Arial"/>
              <a:buChar char="•"/>
            </a:pPr>
            <a:r>
              <a:rPr lang="fr-FR">
                <a:solidFill>
                  <a:srgbClr val="522e91"/>
                </a:solidFill>
                <a:latin typeface="Calibri"/>
              </a:rPr>
              <a:t>Le « gilet bleu accueil », représentant local d’EPAF, assurera l’accueil des personnels pédagogiques. Il gèrera avec eux les détails du trajet</a:t>
            </a:r>
            <a:endParaRPr/>
          </a:p>
          <a:p>
            <a:pPr>
              <a:lnSpc>
                <a:spcPct val="100000"/>
              </a:lnSpc>
              <a:buFont typeface="Arial"/>
              <a:buChar char="•"/>
            </a:pPr>
            <a:r>
              <a:rPr lang="fr-FR">
                <a:solidFill>
                  <a:srgbClr val="522e91"/>
                </a:solidFill>
                <a:latin typeface="Calibri"/>
              </a:rPr>
              <a:t>Les personnels pédagogiques devront être convoqués trente minutes avant les familles.</a:t>
            </a:r>
            <a:endParaRPr/>
          </a:p>
          <a:p>
            <a:pPr>
              <a:lnSpc>
                <a:spcPct val="100000"/>
              </a:lnSpc>
              <a:buFont typeface="Arial"/>
              <a:buChar char="•"/>
            </a:pPr>
            <a:r>
              <a:rPr lang="fr-FR">
                <a:solidFill>
                  <a:srgbClr val="522e91"/>
                </a:solidFill>
                <a:latin typeface="Calibri"/>
              </a:rPr>
              <a:t>Les animateurs ou directeurs responsables de convoi seront tous en possession :</a:t>
            </a:r>
            <a:endParaRPr/>
          </a:p>
          <a:p>
            <a:pPr>
              <a:lnSpc>
                <a:spcPct val="100000"/>
              </a:lnSpc>
              <a:buFont typeface="Arial"/>
              <a:buChar char="•"/>
            </a:pPr>
            <a:r>
              <a:rPr lang="fr-FR">
                <a:solidFill>
                  <a:srgbClr val="522e91"/>
                </a:solidFill>
                <a:latin typeface="Calibri"/>
              </a:rPr>
              <a:t>- du numéro de téléphone du gilet bleu à contacter (pour les retours notamment) afin d’informer de tout retard ou de toute avance du groupe ;</a:t>
            </a:r>
            <a:endParaRPr/>
          </a:p>
          <a:p>
            <a:pPr>
              <a:lnSpc>
                <a:spcPct val="100000"/>
              </a:lnSpc>
              <a:buFont typeface="Arial"/>
              <a:buChar char="•"/>
            </a:pPr>
            <a:r>
              <a:rPr lang="fr-FR">
                <a:solidFill>
                  <a:srgbClr val="522e91"/>
                </a:solidFill>
                <a:latin typeface="Calibri"/>
              </a:rPr>
              <a:t>- du plan de transport complet aller/retour et des nom, prénom et numéro de téléphone du (des) chauffeur(s) retour. </a:t>
            </a:r>
            <a:endParaRPr/>
          </a:p>
          <a:p>
            <a:pPr>
              <a:lnSpc>
                <a:spcPct val="100000"/>
              </a:lnSpc>
              <a:buFont typeface="Arial"/>
              <a:buChar char="•"/>
            </a:pPr>
            <a:r>
              <a:rPr lang="fr-FR">
                <a:solidFill>
                  <a:srgbClr val="522e91"/>
                </a:solidFill>
                <a:latin typeface="Calibri"/>
              </a:rPr>
              <a:t>Les </a:t>
            </a:r>
            <a:r>
              <a:rPr b="1" lang="fr-FR">
                <a:solidFill>
                  <a:srgbClr val="522e91"/>
                </a:solidFill>
                <a:latin typeface="Calibri"/>
              </a:rPr>
              <a:t>animateurs seront identifiés par les familles et les colons par le port obligatoire (aller et retour) de la chasuble jaune</a:t>
            </a:r>
            <a:r>
              <a:rPr lang="fr-FR">
                <a:solidFill>
                  <a:srgbClr val="522e91"/>
                </a:solidFill>
                <a:latin typeface="Calibri"/>
              </a:rPr>
              <a:t> </a:t>
            </a:r>
            <a:r>
              <a:rPr b="1" lang="fr-FR">
                <a:solidFill>
                  <a:srgbClr val="522e91"/>
                </a:solidFill>
                <a:latin typeface="Calibri"/>
              </a:rPr>
              <a:t>EPAF</a:t>
            </a:r>
            <a:r>
              <a:rPr lang="fr-FR">
                <a:solidFill>
                  <a:srgbClr val="522e91"/>
                </a:solidFill>
                <a:latin typeface="Calibri"/>
              </a:rPr>
              <a:t> fournie par le « gilet bleu accueil ».</a:t>
            </a:r>
            <a:endParaRPr/>
          </a:p>
          <a:p>
            <a:pPr>
              <a:lnSpc>
                <a:spcPct val="100000"/>
              </a:lnSpc>
            </a:pPr>
            <a:endParaRPr/>
          </a:p>
        </p:txBody>
      </p:sp>
    </p:spTree>
  </p:cSld>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14"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LES MISSIONS EPAF EN DELEGATION</a:t>
            </a:r>
            <a:endParaRPr/>
          </a:p>
        </p:txBody>
      </p:sp>
      <p:sp>
        <p:nvSpPr>
          <p:cNvPr id="215" name="TextShape 2"/>
          <p:cNvSpPr txBox="1"/>
          <p:nvPr/>
        </p:nvSpPr>
        <p:spPr>
          <a:xfrm>
            <a:off x="457200" y="1143000"/>
            <a:ext cx="8229240" cy="5143320"/>
          </a:xfrm>
          <a:prstGeom prst="rect">
            <a:avLst/>
          </a:prstGeom>
        </p:spPr>
        <p:txBody>
          <a:bodyPr/>
          <a:p>
            <a:pPr>
              <a:lnSpc>
                <a:spcPct val="100000"/>
              </a:lnSpc>
              <a:buFont typeface="Arial"/>
              <a:buChar char="•"/>
            </a:pPr>
            <a:r>
              <a:rPr b="1" lang="fr-FR" sz="1700" u="sng">
                <a:solidFill>
                  <a:srgbClr val="522e91"/>
                </a:solidFill>
                <a:latin typeface="Calibri"/>
              </a:rPr>
              <a:t>Le suivi des acheminements aller et retour</a:t>
            </a:r>
            <a:endParaRPr/>
          </a:p>
          <a:p>
            <a:pPr>
              <a:lnSpc>
                <a:spcPct val="100000"/>
              </a:lnSpc>
              <a:buFont typeface="Arial"/>
              <a:buChar char="•"/>
            </a:pPr>
            <a:r>
              <a:rPr lang="fr-FR" sz="1700">
                <a:solidFill>
                  <a:srgbClr val="522e91"/>
                </a:solidFill>
                <a:latin typeface="Calibri"/>
              </a:rPr>
              <a:t>Une permanence sera mise en place pour le suivi de tous les acheminements colons, </a:t>
            </a:r>
            <a:endParaRPr/>
          </a:p>
          <a:p>
            <a:pPr>
              <a:lnSpc>
                <a:spcPct val="100000"/>
              </a:lnSpc>
            </a:pPr>
            <a:endParaRPr/>
          </a:p>
          <a:p>
            <a:pPr>
              <a:lnSpc>
                <a:spcPct val="100000"/>
              </a:lnSpc>
              <a:buFont typeface="Arial"/>
              <a:buChar char="•"/>
            </a:pPr>
            <a:r>
              <a:rPr lang="fr-FR" sz="1700">
                <a:solidFill>
                  <a:srgbClr val="522e91"/>
                </a:solidFill>
                <a:latin typeface="Calibri"/>
              </a:rPr>
              <a:t>Dès le départ de l’autocar, chaque « gilet bleu accueil » contactera </a:t>
            </a:r>
            <a:r>
              <a:rPr b="1" lang="fr-FR" sz="1700">
                <a:solidFill>
                  <a:srgbClr val="522e91"/>
                </a:solidFill>
                <a:latin typeface="Calibri"/>
              </a:rPr>
              <a:t>par SMS uniquement</a:t>
            </a:r>
            <a:r>
              <a:rPr lang="fr-FR" sz="1700">
                <a:solidFill>
                  <a:srgbClr val="522e91"/>
                </a:solidFill>
                <a:latin typeface="Calibri"/>
              </a:rPr>
              <a:t> le numéro de la permanence transports </a:t>
            </a:r>
            <a:r>
              <a:rPr b="1" lang="fr-FR" sz="1700">
                <a:solidFill>
                  <a:srgbClr val="522e91"/>
                </a:solidFill>
                <a:latin typeface="Calibri"/>
              </a:rPr>
              <a:t>(06 50 18 64 59)</a:t>
            </a:r>
            <a:r>
              <a:rPr lang="fr-FR" sz="1700">
                <a:solidFill>
                  <a:srgbClr val="522e91"/>
                </a:solidFill>
                <a:latin typeface="Calibri"/>
              </a:rPr>
              <a:t> pour communiquer les informations importantes : heure réelle de départ, absents parmi les colons et parmi les animateurs, etc…</a:t>
            </a:r>
            <a:endParaRPr/>
          </a:p>
          <a:p>
            <a:pPr>
              <a:lnSpc>
                <a:spcPct val="100000"/>
              </a:lnSpc>
              <a:buFont typeface="Arial"/>
              <a:buChar char="•"/>
            </a:pPr>
            <a:r>
              <a:rPr lang="fr-FR" sz="1700">
                <a:solidFill>
                  <a:srgbClr val="522e91"/>
                </a:solidFill>
                <a:latin typeface="Calibri"/>
              </a:rPr>
              <a:t>Durant le trajet, en cas de ramassage en cours de route, le « gilet bleu accueil » contactera la permanence transport par SMS.</a:t>
            </a:r>
            <a:endParaRPr/>
          </a:p>
          <a:p>
            <a:pPr>
              <a:lnSpc>
                <a:spcPct val="100000"/>
              </a:lnSpc>
              <a:buFont typeface="Arial"/>
              <a:buChar char="•"/>
            </a:pPr>
            <a:r>
              <a:rPr lang="fr-FR" sz="1700">
                <a:solidFill>
                  <a:srgbClr val="522e91"/>
                </a:solidFill>
                <a:latin typeface="Calibri"/>
              </a:rPr>
              <a:t>Pour les journées de retour, la permanence transports préviendra par SMS le « gilet bleu accueil » du départ du groupe de la plateforme de Lyon Eurexpo. </a:t>
            </a:r>
            <a:endParaRPr/>
          </a:p>
          <a:p>
            <a:pPr>
              <a:lnSpc>
                <a:spcPct val="100000"/>
              </a:lnSpc>
              <a:buFont typeface="Arial"/>
              <a:buChar char="•"/>
            </a:pPr>
            <a:r>
              <a:rPr lang="fr-FR" sz="1700">
                <a:solidFill>
                  <a:srgbClr val="522e91"/>
                </a:solidFill>
                <a:latin typeface="Calibri"/>
              </a:rPr>
              <a:t>Elle sera également chargée d’informer ce même « gilet bleu accueil » de tout retard ou incident. </a:t>
            </a:r>
            <a:endParaRPr/>
          </a:p>
          <a:p>
            <a:pPr>
              <a:lnSpc>
                <a:spcPct val="100000"/>
              </a:lnSpc>
            </a:pPr>
            <a:endParaRPr/>
          </a:p>
          <a:p>
            <a:pPr>
              <a:lnSpc>
                <a:spcPct val="100000"/>
              </a:lnSpc>
              <a:buFont typeface="Arial"/>
              <a:buChar char="•"/>
            </a:pPr>
            <a:r>
              <a:rPr b="1" lang="fr-FR" sz="1700">
                <a:solidFill>
                  <a:srgbClr val="522e91"/>
                </a:solidFill>
                <a:latin typeface="Calibri"/>
              </a:rPr>
              <a:t>A noter</a:t>
            </a:r>
            <a:r>
              <a:rPr lang="fr-FR" sz="1700">
                <a:solidFill>
                  <a:srgbClr val="522e91"/>
                </a:solidFill>
                <a:latin typeface="Calibri"/>
              </a:rPr>
              <a:t> : le plan de transport définitif, les nom, prénom et numéro de téléphone du (des) chauffeur(s), aller et retour, devront être communiqués à l’équipe EPAF au plus tard dans la semaine précédant le départ.</a:t>
            </a:r>
            <a:endParaRPr/>
          </a:p>
          <a:p>
            <a:pPr>
              <a:lnSpc>
                <a:spcPct val="100000"/>
              </a:lnSpc>
            </a:pPr>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7" name="TextShape 1"/>
          <p:cNvSpPr txBox="1"/>
          <p:nvPr/>
        </p:nvSpPr>
        <p:spPr>
          <a:xfrm>
            <a:off x="605520" y="5013000"/>
            <a:ext cx="8132400" cy="677520"/>
          </a:xfrm>
          <a:prstGeom prst="rect">
            <a:avLst/>
          </a:prstGeom>
        </p:spPr>
        <p:txBody>
          <a:bodyPr anchor="ctr"/>
          <a:p>
            <a:pPr>
              <a:lnSpc>
                <a:spcPct val="100000"/>
              </a:lnSpc>
            </a:pPr>
            <a:r>
              <a:rPr lang="fr-FR" sz="4000">
                <a:solidFill>
                  <a:srgbClr val="ffffff"/>
                </a:solidFill>
                <a:latin typeface="Calibri"/>
                <a:ea typeface="Arial Unicode MS"/>
              </a:rPr>
              <a:t>EPAF Vacances Enfants</a:t>
            </a:r>
            <a:endParaRPr/>
          </a:p>
        </p:txBody>
      </p:sp>
      <p:sp>
        <p:nvSpPr>
          <p:cNvPr id="148" name="TextShape 2"/>
          <p:cNvSpPr txBox="1"/>
          <p:nvPr/>
        </p:nvSpPr>
        <p:spPr>
          <a:xfrm>
            <a:off x="577080" y="5517360"/>
            <a:ext cx="8057880" cy="1223640"/>
          </a:xfrm>
          <a:prstGeom prst="rect">
            <a:avLst/>
          </a:prstGeom>
        </p:spPr>
        <p:txBody>
          <a:bodyPr/>
          <a:p>
            <a:pPr>
              <a:lnSpc>
                <a:spcPct val="100000"/>
              </a:lnSpc>
            </a:pPr>
            <a:r>
              <a:rPr lang="fr-FR" sz="7200">
                <a:solidFill>
                  <a:srgbClr val="ffffff"/>
                </a:solidFill>
                <a:latin typeface="Calibri"/>
              </a:rPr>
              <a:t>BILAN 2016</a:t>
            </a:r>
            <a:endParaRPr/>
          </a:p>
        </p:txBody>
      </p:sp>
    </p:spTree>
  </p:cSld>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16"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LES MISSIONS EPAF EN DELEGATION</a:t>
            </a:r>
            <a:endParaRPr/>
          </a:p>
        </p:txBody>
      </p:sp>
      <p:sp>
        <p:nvSpPr>
          <p:cNvPr id="217" name="TextShape 2"/>
          <p:cNvSpPr txBox="1"/>
          <p:nvPr/>
        </p:nvSpPr>
        <p:spPr>
          <a:xfrm>
            <a:off x="457200" y="1143000"/>
            <a:ext cx="8229240" cy="5143320"/>
          </a:xfrm>
          <a:prstGeom prst="rect">
            <a:avLst/>
          </a:prstGeom>
        </p:spPr>
        <p:txBody>
          <a:bodyPr/>
          <a:p>
            <a:pPr>
              <a:lnSpc>
                <a:spcPct val="100000"/>
              </a:lnSpc>
              <a:buFont typeface="Arial"/>
              <a:buChar char="•"/>
            </a:pPr>
            <a:r>
              <a:rPr b="1" lang="fr-FR" sz="2800" u="sng">
                <a:solidFill>
                  <a:srgbClr val="522e91"/>
                </a:solidFill>
                <a:latin typeface="Calibri"/>
              </a:rPr>
              <a:t>Les acheminements particuliers</a:t>
            </a:r>
            <a:endParaRPr/>
          </a:p>
          <a:p>
            <a:pPr>
              <a:lnSpc>
                <a:spcPct val="100000"/>
              </a:lnSpc>
              <a:buFont typeface="Arial"/>
              <a:buChar char="•"/>
            </a:pPr>
            <a:r>
              <a:rPr lang="fr-FR" sz="2800">
                <a:solidFill>
                  <a:srgbClr val="522e91"/>
                </a:solidFill>
                <a:latin typeface="Calibri"/>
              </a:rPr>
              <a:t>La liste des colons (avec n° EPAF) qui seraient susceptibles d’être acheminés sur le centre par les parents (aller et retour), du fait de la proximité de celui-ci, devra être communiquée au secteur transports </a:t>
            </a:r>
            <a:r>
              <a:rPr b="1" lang="fr-FR" sz="2800">
                <a:solidFill>
                  <a:srgbClr val="522e91"/>
                </a:solidFill>
                <a:latin typeface="Calibri"/>
              </a:rPr>
              <a:t>48h avant le départ</a:t>
            </a:r>
            <a:r>
              <a:rPr lang="fr-FR" sz="2800">
                <a:solidFill>
                  <a:srgbClr val="522e91"/>
                </a:solidFill>
                <a:latin typeface="Calibri"/>
              </a:rPr>
              <a:t>. Ulysse devra être modifié par les délégations en conséquence. </a:t>
            </a:r>
            <a:endParaRPr/>
          </a:p>
          <a:p>
            <a:pPr>
              <a:lnSpc>
                <a:spcPct val="100000"/>
              </a:lnSpc>
              <a:buFont typeface="Arial"/>
              <a:buChar char="•"/>
            </a:pPr>
            <a:r>
              <a:rPr lang="fr-FR" sz="2800">
                <a:solidFill>
                  <a:srgbClr val="522e91"/>
                </a:solidFill>
                <a:latin typeface="Calibri"/>
              </a:rPr>
              <a:t>Les conditions de transport concernant les colons suivis par le Secteur Vacances Ensemble vous seront communiquées ultérieurement.</a:t>
            </a:r>
            <a:endParaRPr/>
          </a:p>
          <a:p>
            <a:pPr>
              <a:lnSpc>
                <a:spcPct val="100000"/>
              </a:lnSpc>
            </a:pPr>
            <a:endParaRPr/>
          </a:p>
        </p:txBody>
      </p:sp>
    </p:spTree>
  </p:cSld>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18"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LES MISSIONS EPAF EN DELEGATION</a:t>
            </a:r>
            <a:endParaRPr/>
          </a:p>
        </p:txBody>
      </p:sp>
      <p:sp>
        <p:nvSpPr>
          <p:cNvPr id="219" name="TextShape 2"/>
          <p:cNvSpPr txBox="1"/>
          <p:nvPr/>
        </p:nvSpPr>
        <p:spPr>
          <a:xfrm>
            <a:off x="457200" y="1143000"/>
            <a:ext cx="8229240" cy="5143320"/>
          </a:xfrm>
          <a:prstGeom prst="rect">
            <a:avLst/>
          </a:prstGeom>
        </p:spPr>
        <p:txBody>
          <a:bodyPr/>
          <a:p>
            <a:pPr algn="ctr">
              <a:lnSpc>
                <a:spcPct val="100000"/>
              </a:lnSpc>
            </a:pPr>
            <a:endParaRPr/>
          </a:p>
          <a:p>
            <a:pPr>
              <a:lnSpc>
                <a:spcPct val="100000"/>
              </a:lnSpc>
              <a:buFont typeface="Arial"/>
              <a:buChar char="•"/>
            </a:pPr>
            <a:r>
              <a:rPr b="1" lang="fr-FR" u="sng">
                <a:solidFill>
                  <a:srgbClr val="522e91"/>
                </a:solidFill>
                <a:latin typeface="Calibri"/>
              </a:rPr>
              <a:t>Les dates et modalités de saisie dans le logiciel Ulysse</a:t>
            </a:r>
            <a:endParaRPr/>
          </a:p>
          <a:p>
            <a:pPr>
              <a:lnSpc>
                <a:spcPct val="100000"/>
              </a:lnSpc>
              <a:buFont typeface="Arial"/>
              <a:buChar char="•"/>
            </a:pPr>
            <a:r>
              <a:rPr b="1" lang="fr-FR">
                <a:solidFill>
                  <a:srgbClr val="522e91"/>
                </a:solidFill>
                <a:latin typeface="Calibri"/>
              </a:rPr>
              <a:t>A compter du 30 novembre 2016</a:t>
            </a:r>
            <a:r>
              <a:rPr lang="fr-FR">
                <a:solidFill>
                  <a:srgbClr val="522e91"/>
                </a:solidFill>
                <a:latin typeface="Calibri"/>
              </a:rPr>
              <a:t>, la « </a:t>
            </a:r>
            <a:r>
              <a:rPr b="1" lang="fr-FR">
                <a:solidFill>
                  <a:srgbClr val="522e91"/>
                </a:solidFill>
                <a:latin typeface="Calibri"/>
              </a:rPr>
              <a:t>liste de référence » des colons</a:t>
            </a:r>
            <a:r>
              <a:rPr lang="fr-FR">
                <a:solidFill>
                  <a:srgbClr val="522e91"/>
                </a:solidFill>
                <a:latin typeface="Calibri"/>
              </a:rPr>
              <a:t> affectés pourra être consultée sur le réseau : </a:t>
            </a:r>
            <a:r>
              <a:rPr lang="fr-FR" u="sng">
                <a:solidFill>
                  <a:srgbClr val="0000ff"/>
                </a:solidFill>
                <a:latin typeface="Calibri"/>
                <a:hlinkClick r:id="rId1"/>
              </a:rPr>
              <a:t>http://www.epafvacances.fr/DELEGATION/</a:t>
            </a:r>
            <a:r>
              <a:rPr lang="fr-FR">
                <a:solidFill>
                  <a:srgbClr val="522e91"/>
                </a:solidFill>
                <a:latin typeface="Calibri"/>
              </a:rPr>
              <a:t> (login : EPAF2016 / MDP : DELEG).</a:t>
            </a:r>
            <a:endParaRPr/>
          </a:p>
          <a:p>
            <a:pPr>
              <a:lnSpc>
                <a:spcPct val="100000"/>
              </a:lnSpc>
            </a:pPr>
            <a:endParaRPr/>
          </a:p>
          <a:p>
            <a:pPr>
              <a:lnSpc>
                <a:spcPct val="100000"/>
              </a:lnSpc>
            </a:pPr>
            <a:endParaRPr/>
          </a:p>
          <a:p>
            <a:pPr>
              <a:lnSpc>
                <a:spcPct val="100000"/>
              </a:lnSpc>
              <a:buFont typeface="Arial"/>
              <a:buChar char="•"/>
            </a:pPr>
            <a:r>
              <a:rPr lang="fr-FR">
                <a:solidFill>
                  <a:srgbClr val="522e91"/>
                </a:solidFill>
                <a:latin typeface="Calibri"/>
              </a:rPr>
              <a:t>Vous voudrez bien procéder à</a:t>
            </a:r>
            <a:r>
              <a:rPr b="1" lang="fr-FR">
                <a:solidFill>
                  <a:srgbClr val="522e91"/>
                </a:solidFill>
                <a:latin typeface="Calibri"/>
              </a:rPr>
              <a:t> la création des groupes entre le 30 novembre et le 14 décembre 2016 (dates impératives)</a:t>
            </a:r>
            <a:r>
              <a:rPr lang="fr-FR">
                <a:solidFill>
                  <a:srgbClr val="522e91"/>
                </a:solidFill>
                <a:latin typeface="Calibri"/>
              </a:rPr>
              <a:t>. </a:t>
            </a:r>
            <a:endParaRPr/>
          </a:p>
          <a:p>
            <a:pPr>
              <a:lnSpc>
                <a:spcPct val="100000"/>
              </a:lnSpc>
            </a:pPr>
            <a:endParaRPr/>
          </a:p>
          <a:p>
            <a:pPr>
              <a:lnSpc>
                <a:spcPct val="100000"/>
              </a:lnSpc>
              <a:buFont typeface="Arial"/>
              <a:buChar char="•"/>
            </a:pPr>
            <a:r>
              <a:rPr lang="fr-FR">
                <a:solidFill>
                  <a:srgbClr val="522e91"/>
                </a:solidFill>
                <a:latin typeface="Calibri"/>
              </a:rPr>
              <a:t>Toute annulation de colon ou tout changement de mode de transport pour un colon (acheminements particuliers) sera transmis à la délégation par EPAF Vacances Enfants via un courriel dès mise à jour dans le logiciel.</a:t>
            </a:r>
            <a:endParaRPr/>
          </a:p>
          <a:p>
            <a:pPr>
              <a:lnSpc>
                <a:spcPct val="100000"/>
              </a:lnSpc>
            </a:pPr>
            <a:endParaRPr/>
          </a:p>
          <a:p>
            <a:pPr>
              <a:lnSpc>
                <a:spcPct val="100000"/>
              </a:lnSpc>
              <a:buFont typeface="Arial"/>
              <a:buChar char="•"/>
            </a:pPr>
            <a:r>
              <a:rPr b="1" lang="fr-FR">
                <a:solidFill>
                  <a:srgbClr val="522e91"/>
                </a:solidFill>
                <a:latin typeface="Calibri"/>
              </a:rPr>
              <a:t>Nota : la consultation d’Ulysse permet de suivre les colons de votre département en temps réel à tout moment.</a:t>
            </a:r>
            <a:endParaRPr/>
          </a:p>
          <a:p>
            <a:pPr>
              <a:lnSpc>
                <a:spcPct val="100000"/>
              </a:lnSpc>
            </a:pPr>
            <a:endParaRPr/>
          </a:p>
        </p:txBody>
      </p:sp>
    </p:spTree>
  </p:cSld>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20"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LES MISSIONS EPAF EN DELEGATION</a:t>
            </a:r>
            <a:endParaRPr/>
          </a:p>
        </p:txBody>
      </p:sp>
      <p:sp>
        <p:nvSpPr>
          <p:cNvPr id="221" name="TextShape 2"/>
          <p:cNvSpPr txBox="1"/>
          <p:nvPr/>
        </p:nvSpPr>
        <p:spPr>
          <a:xfrm>
            <a:off x="457200" y="1143000"/>
            <a:ext cx="8229240" cy="5143320"/>
          </a:xfrm>
          <a:prstGeom prst="rect">
            <a:avLst/>
          </a:prstGeom>
        </p:spPr>
        <p:txBody>
          <a:bodyPr/>
          <a:p>
            <a:pPr>
              <a:lnSpc>
                <a:spcPct val="100000"/>
              </a:lnSpc>
              <a:buFont typeface="Arial"/>
              <a:buChar char="•"/>
            </a:pPr>
            <a:r>
              <a:rPr lang="fr-FR" sz="2400" u="sng">
                <a:solidFill>
                  <a:srgbClr val="522e91"/>
                </a:solidFill>
                <a:latin typeface="Calibri"/>
              </a:rPr>
              <a:t>Restauration des colons</a:t>
            </a:r>
            <a:endParaRPr/>
          </a:p>
          <a:p>
            <a:pPr>
              <a:lnSpc>
                <a:spcPct val="100000"/>
              </a:lnSpc>
            </a:pPr>
            <a:endParaRPr/>
          </a:p>
          <a:p>
            <a:pPr>
              <a:lnSpc>
                <a:spcPct val="100000"/>
              </a:lnSpc>
              <a:buFont typeface="Arial"/>
              <a:buChar char="•"/>
            </a:pPr>
            <a:r>
              <a:rPr lang="fr-FR" sz="2400">
                <a:solidFill>
                  <a:srgbClr val="522e91"/>
                </a:solidFill>
                <a:latin typeface="Calibri"/>
              </a:rPr>
              <a:t>A l’aller :</a:t>
            </a:r>
            <a:endParaRPr/>
          </a:p>
          <a:p>
            <a:pPr>
              <a:lnSpc>
                <a:spcPct val="100000"/>
              </a:lnSpc>
            </a:pPr>
            <a:r>
              <a:rPr lang="fr-FR" sz="2400">
                <a:solidFill>
                  <a:srgbClr val="522e91"/>
                </a:solidFill>
                <a:latin typeface="Calibri"/>
              </a:rPr>
              <a:t>Petit déjeuner de complément fourni par EPAF et pris sur la plateforme d’Eurexpo Lyon. Déjeuner fourni et pris sur le centre</a:t>
            </a:r>
            <a:endParaRPr/>
          </a:p>
          <a:p>
            <a:pPr>
              <a:lnSpc>
                <a:spcPct val="100000"/>
              </a:lnSpc>
            </a:pPr>
            <a:endParaRPr/>
          </a:p>
          <a:p>
            <a:pPr>
              <a:lnSpc>
                <a:spcPct val="100000"/>
              </a:lnSpc>
              <a:buFont typeface="Arial"/>
              <a:buChar char="•"/>
            </a:pPr>
            <a:r>
              <a:rPr lang="fr-FR" sz="2400">
                <a:solidFill>
                  <a:srgbClr val="522e91"/>
                </a:solidFill>
                <a:latin typeface="Calibri"/>
              </a:rPr>
              <a:t>Au retour :</a:t>
            </a:r>
            <a:endParaRPr/>
          </a:p>
          <a:p>
            <a:pPr>
              <a:lnSpc>
                <a:spcPct val="100000"/>
              </a:lnSpc>
              <a:buFont typeface="Arial"/>
              <a:buChar char="•"/>
            </a:pPr>
            <a:r>
              <a:rPr lang="fr-FR" sz="2400">
                <a:solidFill>
                  <a:srgbClr val="522e91"/>
                </a:solidFill>
                <a:latin typeface="Calibri"/>
              </a:rPr>
              <a:t>Petit déjeuner pris sur le centre. Déjeuner et goûter distribués sous forme de panier-repas par le centre. </a:t>
            </a:r>
            <a:endParaRPr/>
          </a:p>
          <a:p>
            <a:pPr>
              <a:lnSpc>
                <a:spcPct val="100000"/>
              </a:lnSpc>
              <a:buFont typeface="Arial"/>
              <a:buChar char="•"/>
            </a:pPr>
            <a:r>
              <a:rPr lang="fr-FR" sz="2400">
                <a:solidFill>
                  <a:srgbClr val="522e91"/>
                </a:solidFill>
                <a:latin typeface="Calibri"/>
              </a:rPr>
              <a:t>EPAF prend en charge seulement le goûter en cas d’oubli, et éventuellement le dîner pour les arrivées les plus tardives (après 21h).</a:t>
            </a:r>
            <a:endParaRPr/>
          </a:p>
          <a:p>
            <a:pPr>
              <a:lnSpc>
                <a:spcPct val="100000"/>
              </a:lnSpc>
            </a:pPr>
            <a:endParaRPr/>
          </a:p>
        </p:txBody>
      </p:sp>
    </p:spTree>
  </p:cSld>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22"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LES MISSIONS EPAF EN DELEGATION</a:t>
            </a:r>
            <a:endParaRPr/>
          </a:p>
        </p:txBody>
      </p:sp>
      <p:sp>
        <p:nvSpPr>
          <p:cNvPr id="223" name="TextShape 2"/>
          <p:cNvSpPr txBox="1"/>
          <p:nvPr/>
        </p:nvSpPr>
        <p:spPr>
          <a:xfrm>
            <a:off x="457200" y="1143000"/>
            <a:ext cx="8229240" cy="5143320"/>
          </a:xfrm>
          <a:prstGeom prst="rect">
            <a:avLst/>
          </a:prstGeom>
        </p:spPr>
        <p:txBody>
          <a:bodyPr/>
          <a:p>
            <a:pPr>
              <a:lnSpc>
                <a:spcPct val="100000"/>
              </a:lnSpc>
              <a:buFont typeface="Arial"/>
              <a:buChar char="•"/>
            </a:pPr>
            <a:r>
              <a:rPr lang="fr-FR" sz="2400" u="sng">
                <a:solidFill>
                  <a:srgbClr val="522e91"/>
                </a:solidFill>
                <a:latin typeface="Calibri"/>
              </a:rPr>
              <a:t>Restauration des gilets bleus</a:t>
            </a:r>
            <a:endParaRPr/>
          </a:p>
          <a:p>
            <a:pPr>
              <a:lnSpc>
                <a:spcPct val="100000"/>
              </a:lnSpc>
              <a:buFont typeface="Arial"/>
              <a:buChar char="•"/>
            </a:pPr>
            <a:r>
              <a:rPr lang="fr-FR" sz="2400">
                <a:solidFill>
                  <a:srgbClr val="522e91"/>
                </a:solidFill>
                <a:latin typeface="Calibri"/>
              </a:rPr>
              <a:t>Un panier repas pour le déjeuner sera fourni aux gilets bleus accompagnateurs éventuels d’un groupe vers Lyon pour le retour vers son site de départ.</a:t>
            </a:r>
            <a:endParaRPr/>
          </a:p>
          <a:p>
            <a:pPr>
              <a:lnSpc>
                <a:spcPct val="100000"/>
              </a:lnSpc>
            </a:pPr>
            <a:endParaRPr/>
          </a:p>
          <a:p>
            <a:pPr>
              <a:lnSpc>
                <a:spcPct val="100000"/>
              </a:lnSpc>
            </a:pPr>
            <a:endParaRPr/>
          </a:p>
          <a:p>
            <a:pPr>
              <a:lnSpc>
                <a:spcPct val="100000"/>
              </a:lnSpc>
              <a:buFont typeface="Arial"/>
              <a:buChar char="•"/>
            </a:pPr>
            <a:r>
              <a:rPr lang="fr-FR" sz="2400">
                <a:solidFill>
                  <a:srgbClr val="522e91"/>
                </a:solidFill>
                <a:latin typeface="Calibri"/>
              </a:rPr>
              <a:t>L’équipe logistique prendra l’attache de toutes les délégations pour définir le nombre de paniers repas à fournir pour les retours.</a:t>
            </a:r>
            <a:endParaRPr/>
          </a:p>
          <a:p>
            <a:pPr>
              <a:lnSpc>
                <a:spcPct val="100000"/>
              </a:lnSpc>
            </a:pPr>
            <a:endParaRPr/>
          </a:p>
          <a:p>
            <a:pPr>
              <a:lnSpc>
                <a:spcPct val="100000"/>
              </a:lnSpc>
              <a:buFont typeface="Arial"/>
              <a:buChar char="•"/>
            </a:pPr>
            <a:r>
              <a:rPr lang="fr-FR" sz="2400">
                <a:solidFill>
                  <a:srgbClr val="522e91"/>
                </a:solidFill>
                <a:latin typeface="Calibri"/>
              </a:rPr>
              <a:t>Etat de frais gilet : procédure centralisée en délégation (joindre RIB systématiquement)</a:t>
            </a:r>
            <a:endParaRPr/>
          </a:p>
        </p:txBody>
      </p:sp>
    </p:spTree>
  </p:cSld>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24"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LES MISSIONS EPAF EN DELEGATION</a:t>
            </a:r>
            <a:endParaRPr/>
          </a:p>
        </p:txBody>
      </p:sp>
      <p:sp>
        <p:nvSpPr>
          <p:cNvPr id="225" name="TextShape 2"/>
          <p:cNvSpPr txBox="1"/>
          <p:nvPr/>
        </p:nvSpPr>
        <p:spPr>
          <a:xfrm>
            <a:off x="479520" y="1052640"/>
            <a:ext cx="8229240" cy="5143320"/>
          </a:xfrm>
          <a:prstGeom prst="rect">
            <a:avLst/>
          </a:prstGeom>
        </p:spPr>
        <p:txBody>
          <a:bodyPr/>
          <a:p>
            <a:pPr>
              <a:lnSpc>
                <a:spcPct val="100000"/>
              </a:lnSpc>
              <a:buFont typeface="Arial"/>
              <a:buChar char="•"/>
            </a:pPr>
            <a:r>
              <a:rPr b="1" lang="fr-FR" sz="2000" u="sng">
                <a:solidFill>
                  <a:srgbClr val="522e91"/>
                </a:solidFill>
                <a:latin typeface="Calibri"/>
              </a:rPr>
              <a:t>Réservations autocaristes et plan de transport</a:t>
            </a:r>
            <a:endParaRPr/>
          </a:p>
          <a:p>
            <a:pPr>
              <a:lnSpc>
                <a:spcPct val="100000"/>
              </a:lnSpc>
            </a:pPr>
            <a:endParaRPr/>
          </a:p>
          <a:p>
            <a:pPr>
              <a:lnSpc>
                <a:spcPct val="100000"/>
              </a:lnSpc>
              <a:buFont typeface="Arial"/>
              <a:buChar char="•"/>
            </a:pPr>
            <a:r>
              <a:rPr lang="fr-FR" sz="2000">
                <a:solidFill>
                  <a:srgbClr val="522e91"/>
                </a:solidFill>
                <a:latin typeface="Calibri"/>
              </a:rPr>
              <a:t>Deux situations se présentent : </a:t>
            </a:r>
            <a:endParaRPr/>
          </a:p>
          <a:p>
            <a:pPr>
              <a:lnSpc>
                <a:spcPct val="100000"/>
              </a:lnSpc>
              <a:buFont typeface="Arial"/>
              <a:buChar char="•"/>
            </a:pPr>
            <a:r>
              <a:rPr lang="fr-FR" sz="2000">
                <a:solidFill>
                  <a:srgbClr val="522e91"/>
                </a:solidFill>
                <a:latin typeface="Calibri"/>
              </a:rPr>
              <a:t>Un marché est en vigueur avec un autocariste au départ de votre département. NB : tous les marchés de 2016 ont été renouvelés pour 2017.</a:t>
            </a:r>
            <a:endParaRPr/>
          </a:p>
          <a:p>
            <a:pPr>
              <a:lnSpc>
                <a:spcPct val="100000"/>
              </a:lnSpc>
              <a:buFont typeface="Arial"/>
              <a:buChar char="•"/>
            </a:pPr>
            <a:r>
              <a:rPr lang="fr-FR" sz="2000">
                <a:solidFill>
                  <a:srgbClr val="522e91"/>
                </a:solidFill>
                <a:latin typeface="Calibri"/>
              </a:rPr>
              <a:t>Dans ce cadre, vous devrez passer une commande. Il vous appartient de vérifier que le prix et les prestations sont conformes à l’offre de l’autocariste et aux prescriptions d’EPAF.</a:t>
            </a:r>
            <a:endParaRPr/>
          </a:p>
          <a:p>
            <a:pPr>
              <a:lnSpc>
                <a:spcPct val="100000"/>
              </a:lnSpc>
              <a:buFont typeface="Arial"/>
              <a:buChar char="•"/>
            </a:pPr>
            <a:r>
              <a:rPr lang="fr-FR" sz="2000">
                <a:solidFill>
                  <a:srgbClr val="522e91"/>
                </a:solidFill>
                <a:latin typeface="Calibri"/>
              </a:rPr>
              <a:t>Il n’existe pas de marché au départ de votre département. Vous devrez faire établir 3 devis répondant au cahier des charges pour cette prestation. Le devis retenu sera à transmettre au siège.</a:t>
            </a:r>
            <a:endParaRPr/>
          </a:p>
          <a:p>
            <a:pPr>
              <a:lnSpc>
                <a:spcPct val="100000"/>
              </a:lnSpc>
            </a:pPr>
            <a:endParaRPr/>
          </a:p>
          <a:p>
            <a:pPr>
              <a:lnSpc>
                <a:spcPct val="100000"/>
              </a:lnSpc>
              <a:buFont typeface="Arial"/>
              <a:buChar char="•"/>
            </a:pPr>
            <a:r>
              <a:rPr lang="fr-FR" sz="2000">
                <a:solidFill>
                  <a:srgbClr val="522e91"/>
                </a:solidFill>
                <a:latin typeface="Calibri"/>
              </a:rPr>
              <a:t>Vous voudrez bien établir dès que possible votre plan de transport en concertation avec le transporteur retenu et les éventuels départements rattachés. </a:t>
            </a:r>
            <a:endParaRPr/>
          </a:p>
          <a:p>
            <a:pPr>
              <a:lnSpc>
                <a:spcPct val="100000"/>
              </a:lnSpc>
            </a:pPr>
            <a:endParaRPr/>
          </a:p>
        </p:txBody>
      </p:sp>
    </p:spTree>
  </p:cSld>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26"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LES MISSIONS EPAF EN DELEGATION</a:t>
            </a:r>
            <a:endParaRPr/>
          </a:p>
        </p:txBody>
      </p:sp>
      <p:sp>
        <p:nvSpPr>
          <p:cNvPr id="227" name="TextShape 2"/>
          <p:cNvSpPr txBox="1"/>
          <p:nvPr/>
        </p:nvSpPr>
        <p:spPr>
          <a:xfrm>
            <a:off x="395640" y="1124640"/>
            <a:ext cx="8229240" cy="5143320"/>
          </a:xfrm>
          <a:prstGeom prst="rect">
            <a:avLst/>
          </a:prstGeom>
        </p:spPr>
        <p:txBody>
          <a:bodyPr/>
          <a:p>
            <a:pPr>
              <a:lnSpc>
                <a:spcPct val="100000"/>
              </a:lnSpc>
              <a:buFont typeface="Arial"/>
              <a:buChar char="•"/>
            </a:pPr>
            <a:r>
              <a:rPr b="1" i="1" lang="fr-FR" sz="2200">
                <a:solidFill>
                  <a:srgbClr val="522e91"/>
                </a:solidFill>
                <a:latin typeface="Calibri"/>
              </a:rPr>
              <a:t>RAPPEL : sauf cas exceptionnel à valider par le siège, les points de rendez-vous pour prendre en charge les colons d’une autre délégation sur le trajet devront être situés en ville. Il conviendra d’en tenir compte dans le temps de trajet jusqu’à la plateforme de Lyon (et retour).</a:t>
            </a:r>
            <a:endParaRPr/>
          </a:p>
          <a:p>
            <a:pPr>
              <a:lnSpc>
                <a:spcPct val="100000"/>
              </a:lnSpc>
              <a:buFont typeface="Arial"/>
              <a:buChar char="•"/>
            </a:pPr>
            <a:r>
              <a:rPr lang="fr-FR" sz="2200">
                <a:solidFill>
                  <a:srgbClr val="522e91"/>
                </a:solidFill>
                <a:latin typeface="Calibri"/>
              </a:rPr>
              <a:t>En dehors des arrêts prévus pour le ramassage des délégations, les autres arrêts pour les pauses des chauffeurs devront être mentionnés. La circulation sur autoroute sera privilégiée. </a:t>
            </a:r>
            <a:endParaRPr/>
          </a:p>
          <a:p>
            <a:pPr>
              <a:lnSpc>
                <a:spcPct val="100000"/>
              </a:lnSpc>
              <a:buFont typeface="Arial"/>
              <a:buChar char="•"/>
            </a:pPr>
            <a:r>
              <a:rPr lang="fr-FR" sz="2200">
                <a:solidFill>
                  <a:srgbClr val="522e91"/>
                </a:solidFill>
                <a:latin typeface="Calibri"/>
              </a:rPr>
              <a:t>Vous ferez parvenir impérativement </a:t>
            </a:r>
            <a:r>
              <a:rPr b="1" lang="fr-FR" sz="2200">
                <a:solidFill>
                  <a:srgbClr val="522e91"/>
                </a:solidFill>
                <a:latin typeface="Calibri"/>
              </a:rPr>
              <a:t>avant le 15 décembre, votre pro forma</a:t>
            </a:r>
            <a:r>
              <a:rPr lang="fr-FR" sz="2200">
                <a:solidFill>
                  <a:srgbClr val="522e91"/>
                </a:solidFill>
                <a:latin typeface="Calibri"/>
              </a:rPr>
              <a:t>, libellé à l’attention d’EPAF Paris à l’adresse suivante : </a:t>
            </a:r>
            <a:r>
              <a:rPr lang="fr-FR" sz="2200" u="sng">
                <a:solidFill>
                  <a:srgbClr val="0000ff"/>
                </a:solidFill>
                <a:latin typeface="Calibri"/>
                <a:hlinkClick r:id="rId1"/>
              </a:rPr>
              <a:t>transport@epafvacances.fr</a:t>
            </a:r>
            <a:endParaRPr/>
          </a:p>
          <a:p>
            <a:pPr>
              <a:lnSpc>
                <a:spcPct val="100000"/>
              </a:lnSpc>
              <a:buFont typeface="Arial"/>
              <a:buChar char="•"/>
            </a:pPr>
            <a:r>
              <a:rPr lang="fr-FR" sz="2200">
                <a:solidFill>
                  <a:srgbClr val="522e91"/>
                </a:solidFill>
                <a:latin typeface="Calibri"/>
              </a:rPr>
              <a:t>Ce montant devra être « tout compris », c'est-à-dire inclure les frais de péage, le(s)repas de(s)chauffeurs, les nuits d’hôtel éventuelles ainsi que les frais de parking (cf. marché).</a:t>
            </a:r>
            <a:endParaRPr/>
          </a:p>
          <a:p>
            <a:pPr>
              <a:lnSpc>
                <a:spcPct val="100000"/>
              </a:lnSpc>
            </a:pPr>
            <a:endParaRPr/>
          </a:p>
          <a:p>
            <a:pPr>
              <a:lnSpc>
                <a:spcPct val="100000"/>
              </a:lnSpc>
            </a:pPr>
            <a:endParaRPr/>
          </a:p>
        </p:txBody>
      </p:sp>
    </p:spTree>
  </p:cSld>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28"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LES MISSIONS EPAF EN DELEGATION</a:t>
            </a:r>
            <a:endParaRPr/>
          </a:p>
        </p:txBody>
      </p:sp>
      <p:sp>
        <p:nvSpPr>
          <p:cNvPr id="229" name="TextShape 2"/>
          <p:cNvSpPr txBox="1"/>
          <p:nvPr/>
        </p:nvSpPr>
        <p:spPr>
          <a:xfrm>
            <a:off x="457200" y="1143000"/>
            <a:ext cx="8229240" cy="5143320"/>
          </a:xfrm>
          <a:prstGeom prst="rect">
            <a:avLst/>
          </a:prstGeom>
        </p:spPr>
        <p:txBody>
          <a:bodyPr/>
          <a:p>
            <a:pPr>
              <a:lnSpc>
                <a:spcPct val="100000"/>
              </a:lnSpc>
              <a:buFont typeface="Arial"/>
              <a:buChar char="•"/>
            </a:pPr>
            <a:r>
              <a:rPr b="1" lang="fr-FR" sz="1600" u="sng">
                <a:solidFill>
                  <a:srgbClr val="522e91"/>
                </a:solidFill>
                <a:latin typeface="Calibri"/>
              </a:rPr>
              <a:t>Convocations des colons et des animateurs</a:t>
            </a:r>
            <a:endParaRPr/>
          </a:p>
          <a:p>
            <a:pPr>
              <a:lnSpc>
                <a:spcPct val="100000"/>
              </a:lnSpc>
              <a:buFont typeface="Arial"/>
              <a:buChar char="•"/>
            </a:pPr>
            <a:r>
              <a:rPr lang="fr-FR" sz="1600">
                <a:solidFill>
                  <a:srgbClr val="522e91"/>
                </a:solidFill>
                <a:latin typeface="Calibri"/>
              </a:rPr>
              <a:t>Les convocations au départ devront être envoyées aux familles </a:t>
            </a:r>
            <a:r>
              <a:rPr lang="fr-FR" sz="1600" u="sng">
                <a:solidFill>
                  <a:srgbClr val="522e91"/>
                </a:solidFill>
                <a:latin typeface="Calibri"/>
              </a:rPr>
              <a:t>au plus tard</a:t>
            </a:r>
            <a:r>
              <a:rPr lang="fr-FR" sz="1600">
                <a:solidFill>
                  <a:srgbClr val="522e91"/>
                </a:solidFill>
                <a:latin typeface="Calibri"/>
              </a:rPr>
              <a:t> 15 jours avant le départ. </a:t>
            </a:r>
            <a:endParaRPr/>
          </a:p>
          <a:p>
            <a:pPr>
              <a:lnSpc>
                <a:spcPct val="100000"/>
              </a:lnSpc>
              <a:buFont typeface="Arial"/>
              <a:buChar char="•"/>
            </a:pPr>
            <a:r>
              <a:rPr lang="fr-FR" sz="1600">
                <a:solidFill>
                  <a:srgbClr val="522e91"/>
                </a:solidFill>
                <a:latin typeface="Calibri"/>
              </a:rPr>
              <a:t>La convocation envoyée devra être </a:t>
            </a:r>
            <a:r>
              <a:rPr b="1" lang="fr-FR" sz="1600">
                <a:solidFill>
                  <a:srgbClr val="522e91"/>
                </a:solidFill>
                <a:latin typeface="Calibri"/>
              </a:rPr>
              <a:t>conforme</a:t>
            </a:r>
            <a:r>
              <a:rPr lang="fr-FR" sz="1600">
                <a:solidFill>
                  <a:srgbClr val="522e91"/>
                </a:solidFill>
                <a:latin typeface="Calibri"/>
              </a:rPr>
              <a:t> au modèle disponible sur le réseau et comportant les mentions obligatoires suivantes</a:t>
            </a:r>
            <a:endParaRPr/>
          </a:p>
          <a:p>
            <a:pPr>
              <a:lnSpc>
                <a:spcPct val="100000"/>
              </a:lnSpc>
            </a:pPr>
            <a:endParaRPr/>
          </a:p>
          <a:p>
            <a:pPr>
              <a:lnSpc>
                <a:spcPct val="100000"/>
              </a:lnSpc>
              <a:buFont typeface="Arial"/>
              <a:buChar char="•"/>
            </a:pPr>
            <a:r>
              <a:rPr lang="fr-FR" sz="1600">
                <a:solidFill>
                  <a:srgbClr val="522e91"/>
                </a:solidFill>
                <a:latin typeface="Calibri"/>
              </a:rPr>
              <a:t>Une fois par départ, une copie d’une convocation de votre département devra être envoyée à </a:t>
            </a:r>
            <a:r>
              <a:rPr lang="fr-FR" sz="1600" u="sng">
                <a:solidFill>
                  <a:srgbClr val="0000ff"/>
                </a:solidFill>
                <a:latin typeface="Calibri"/>
                <a:hlinkClick r:id="rId1"/>
              </a:rPr>
              <a:t>transport@epafavacances.fr</a:t>
            </a:r>
            <a:r>
              <a:rPr lang="fr-FR" sz="1600">
                <a:solidFill>
                  <a:srgbClr val="522e91"/>
                </a:solidFill>
                <a:latin typeface="Calibri"/>
              </a:rPr>
              <a:t> pour information. </a:t>
            </a:r>
            <a:endParaRPr/>
          </a:p>
          <a:p>
            <a:pPr>
              <a:lnSpc>
                <a:spcPct val="100000"/>
              </a:lnSpc>
            </a:pPr>
            <a:endParaRPr/>
          </a:p>
          <a:p>
            <a:pPr>
              <a:lnSpc>
                <a:spcPct val="100000"/>
              </a:lnSpc>
              <a:buFont typeface="Arial"/>
              <a:buChar char="•"/>
            </a:pPr>
            <a:r>
              <a:rPr lang="fr-FR" sz="1600">
                <a:solidFill>
                  <a:srgbClr val="522e91"/>
                </a:solidFill>
                <a:latin typeface="Calibri"/>
              </a:rPr>
              <a:t>La ville et le numéro du département d’origine ainsi que, le cas échéant, la mention « animateur » devront figurer sur les étiquettes bagages.</a:t>
            </a:r>
            <a:endParaRPr/>
          </a:p>
          <a:p>
            <a:pPr>
              <a:lnSpc>
                <a:spcPct val="100000"/>
              </a:lnSpc>
              <a:buFont typeface="Arial"/>
              <a:buChar char="•"/>
            </a:pPr>
            <a:r>
              <a:rPr lang="fr-FR" sz="1600">
                <a:solidFill>
                  <a:srgbClr val="522e91"/>
                </a:solidFill>
                <a:latin typeface="Calibri"/>
              </a:rPr>
              <a:t>Les animateurs seront convoqués par vos soins 30 minutes avant les familles afin de faire le point sur l’organisation du départ et de rappeler les missions de chacun (Une fiche procédures sera adressée aux délégations fin Novembre). En cas de convoi multiple un numéro de ce dernier devra obligatoirement apparaître sur les étiquettes bagages (ex : Toulouse 1, Toulouse 2…)</a:t>
            </a:r>
            <a:endParaRPr/>
          </a:p>
          <a:p>
            <a:pPr>
              <a:lnSpc>
                <a:spcPct val="100000"/>
              </a:lnSpc>
            </a:pPr>
            <a:endParaRPr/>
          </a:p>
          <a:p>
            <a:pPr>
              <a:lnSpc>
                <a:spcPct val="100000"/>
              </a:lnSpc>
              <a:buFont typeface="Arial"/>
              <a:buChar char="•"/>
            </a:pPr>
            <a:r>
              <a:rPr b="1" lang="fr-FR" sz="1600">
                <a:solidFill>
                  <a:srgbClr val="522e91"/>
                </a:solidFill>
                <a:latin typeface="Calibri"/>
              </a:rPr>
              <a:t>Un SMS sera envoyé aux familles par EPAF dès l’arrivée du colon sur son lieu de vacances.</a:t>
            </a:r>
            <a:endParaRPr/>
          </a:p>
          <a:p>
            <a:pPr>
              <a:lnSpc>
                <a:spcPct val="100000"/>
              </a:lnSpc>
            </a:pPr>
            <a:endParaRPr/>
          </a:p>
        </p:txBody>
      </p:sp>
    </p:spTree>
  </p:cSld>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0"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LES MISSIONS EPAF EN DELEGATION</a:t>
            </a:r>
            <a:endParaRPr/>
          </a:p>
        </p:txBody>
      </p:sp>
      <p:sp>
        <p:nvSpPr>
          <p:cNvPr id="231" name="TextShape 2"/>
          <p:cNvSpPr txBox="1"/>
          <p:nvPr/>
        </p:nvSpPr>
        <p:spPr>
          <a:xfrm>
            <a:off x="395640" y="1124640"/>
            <a:ext cx="8229240" cy="5143320"/>
          </a:xfrm>
          <a:prstGeom prst="rect">
            <a:avLst/>
          </a:prstGeom>
        </p:spPr>
        <p:txBody>
          <a:bodyPr/>
          <a:p>
            <a:pPr>
              <a:lnSpc>
                <a:spcPct val="100000"/>
              </a:lnSpc>
              <a:buFont typeface="Arial"/>
              <a:buChar char="•"/>
            </a:pPr>
            <a:r>
              <a:rPr b="1" lang="fr-FR" sz="2800" u="sng">
                <a:solidFill>
                  <a:srgbClr val="522e91"/>
                </a:solidFill>
                <a:latin typeface="Calibri"/>
              </a:rPr>
              <a:t>Diffusion des Informations et mise à disposition des documents utiles :</a:t>
            </a:r>
            <a:endParaRPr/>
          </a:p>
          <a:p>
            <a:pPr>
              <a:lnSpc>
                <a:spcPct val="100000"/>
              </a:lnSpc>
            </a:pPr>
            <a:endParaRPr/>
          </a:p>
          <a:p>
            <a:pPr>
              <a:lnSpc>
                <a:spcPct val="100000"/>
              </a:lnSpc>
            </a:pPr>
            <a:r>
              <a:rPr lang="fr-FR" sz="2800">
                <a:solidFill>
                  <a:srgbClr val="522e91"/>
                </a:solidFill>
                <a:latin typeface="Calibri"/>
              </a:rPr>
              <a:t>L’ensemble des documents suivants et les informations utiles seront accessibles sur le réseau et actualisés : </a:t>
            </a:r>
            <a:r>
              <a:rPr lang="fr-FR" sz="2800" u="sng">
                <a:solidFill>
                  <a:srgbClr val="0000ff"/>
                </a:solidFill>
                <a:latin typeface="Calibri"/>
                <a:hlinkClick r:id="rId1"/>
              </a:rPr>
              <a:t>http://www.epafvacances.fr/DELEGATION</a:t>
            </a:r>
            <a:r>
              <a:rPr lang="fr-FR" sz="2800" u="sng">
                <a:solidFill>
                  <a:srgbClr val="0000ff"/>
                </a:solidFill>
                <a:latin typeface="Calibri"/>
                <a:hlinkClick r:id="rId2"/>
              </a:rPr>
              <a:t>/</a:t>
            </a:r>
            <a:endParaRPr/>
          </a:p>
          <a:p>
            <a:pPr>
              <a:lnSpc>
                <a:spcPct val="100000"/>
              </a:lnSpc>
            </a:pPr>
            <a:endParaRPr/>
          </a:p>
          <a:p>
            <a:pPr>
              <a:lnSpc>
                <a:spcPct val="100000"/>
              </a:lnSpc>
            </a:pPr>
            <a:r>
              <a:rPr lang="fr-FR" sz="2800">
                <a:solidFill>
                  <a:srgbClr val="522e91"/>
                </a:solidFill>
                <a:latin typeface="Calibri"/>
              </a:rPr>
              <a:t>Pour vous connecter, utilisez les identifiants ci-après :</a:t>
            </a:r>
            <a:endParaRPr/>
          </a:p>
          <a:p>
            <a:pPr>
              <a:lnSpc>
                <a:spcPct val="100000"/>
              </a:lnSpc>
              <a:buFont typeface="Arial"/>
              <a:buChar char="•"/>
            </a:pPr>
            <a:r>
              <a:rPr lang="fr-FR" sz="2800">
                <a:solidFill>
                  <a:srgbClr val="522e91"/>
                </a:solidFill>
                <a:latin typeface="Calibri"/>
              </a:rPr>
              <a:t>Login :</a:t>
            </a:r>
            <a:r>
              <a:rPr b="1" lang="fr-FR" sz="2800">
                <a:solidFill>
                  <a:srgbClr val="522e91"/>
                </a:solidFill>
                <a:latin typeface="Calibri"/>
              </a:rPr>
              <a:t> EPAF2016</a:t>
            </a:r>
            <a:endParaRPr/>
          </a:p>
          <a:p>
            <a:pPr>
              <a:lnSpc>
                <a:spcPct val="100000"/>
              </a:lnSpc>
              <a:buFont typeface="Arial"/>
              <a:buChar char="•"/>
            </a:pPr>
            <a:r>
              <a:rPr lang="fr-FR" sz="2800">
                <a:solidFill>
                  <a:srgbClr val="522e91"/>
                </a:solidFill>
                <a:latin typeface="Calibri"/>
              </a:rPr>
              <a:t>MDP :</a:t>
            </a:r>
            <a:r>
              <a:rPr b="1" lang="fr-FR" sz="2800">
                <a:solidFill>
                  <a:srgbClr val="522e91"/>
                </a:solidFill>
                <a:latin typeface="Calibri"/>
              </a:rPr>
              <a:t> DELEG</a:t>
            </a:r>
            <a:endParaRPr/>
          </a:p>
          <a:p>
            <a:pPr>
              <a:lnSpc>
                <a:spcPct val="100000"/>
              </a:lnSpc>
            </a:pPr>
            <a:endParaRPr/>
          </a:p>
          <a:p>
            <a:pPr>
              <a:lnSpc>
                <a:spcPct val="100000"/>
              </a:lnSpc>
            </a:pPr>
            <a:endParaRPr/>
          </a:p>
          <a:p>
            <a:pPr>
              <a:lnSpc>
                <a:spcPct val="100000"/>
              </a:lnSpc>
            </a:pPr>
            <a:endParaRPr/>
          </a:p>
          <a:p>
            <a:pPr>
              <a:lnSpc>
                <a:spcPct val="100000"/>
              </a:lnSpc>
              <a:buFont typeface="Arial"/>
              <a:buChar char="•"/>
            </a:pPr>
            <a:r>
              <a:rPr lang="fr-FR" sz="2400">
                <a:solidFill>
                  <a:srgbClr val="522e91"/>
                </a:solidFill>
                <a:latin typeface="Calibri"/>
              </a:rPr>
              <a:t>Vous pouvez également consulter Ulysse à tout moment.</a:t>
            </a:r>
            <a:endParaRPr/>
          </a:p>
          <a:p>
            <a:pPr>
              <a:lnSpc>
                <a:spcPct val="100000"/>
              </a:lnSpc>
            </a:pPr>
            <a:endParaRPr/>
          </a:p>
        </p:txBody>
      </p:sp>
    </p:spTree>
  </p:cSld>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2"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LES MISSIONS EPAF EN DELEGATION</a:t>
            </a:r>
            <a:endParaRPr/>
          </a:p>
        </p:txBody>
      </p:sp>
      <p:sp>
        <p:nvSpPr>
          <p:cNvPr id="233" name="TextShape 2"/>
          <p:cNvSpPr txBox="1"/>
          <p:nvPr/>
        </p:nvSpPr>
        <p:spPr>
          <a:xfrm>
            <a:off x="457200" y="1143000"/>
            <a:ext cx="8229240" cy="5143320"/>
          </a:xfrm>
          <a:prstGeom prst="rect">
            <a:avLst/>
          </a:prstGeom>
        </p:spPr>
        <p:txBody>
          <a:bodyPr/>
          <a:p>
            <a:pPr>
              <a:lnSpc>
                <a:spcPct val="100000"/>
              </a:lnSpc>
              <a:buFont typeface="Arial"/>
              <a:buChar char="•"/>
            </a:pPr>
            <a:r>
              <a:rPr lang="fr-FR" sz="2800">
                <a:solidFill>
                  <a:srgbClr val="522e91"/>
                </a:solidFill>
                <a:latin typeface="Calibri"/>
              </a:rPr>
              <a:t>Les familles peuvent prendre connaissance  du trajet de leur enfant sur leur « espace famille » </a:t>
            </a:r>
            <a:r>
              <a:rPr lang="fr-FR" sz="2800" u="sng">
                <a:solidFill>
                  <a:srgbClr val="0000ff"/>
                </a:solidFill>
                <a:latin typeface="Calibri"/>
                <a:hlinkClick r:id="rId1"/>
              </a:rPr>
              <a:t>http://ulysse.epafvacances.fr</a:t>
            </a:r>
            <a:r>
              <a:rPr lang="fr-FR" sz="2800">
                <a:solidFill>
                  <a:srgbClr val="522e91"/>
                </a:solidFill>
                <a:latin typeface="Calibri"/>
              </a:rPr>
              <a:t> (accessible depuis le site EPAF).</a:t>
            </a:r>
            <a:endParaRPr/>
          </a:p>
          <a:p>
            <a:pPr>
              <a:lnSpc>
                <a:spcPct val="100000"/>
              </a:lnSpc>
            </a:pPr>
            <a:endParaRPr/>
          </a:p>
          <a:p>
            <a:pPr>
              <a:lnSpc>
                <a:spcPct val="100000"/>
              </a:lnSpc>
              <a:buFont typeface="Arial"/>
              <a:buChar char="•"/>
            </a:pPr>
            <a:r>
              <a:rPr b="1" lang="fr-FR" sz="2800">
                <a:solidFill>
                  <a:srgbClr val="522e91"/>
                </a:solidFill>
                <a:latin typeface="Calibri"/>
              </a:rPr>
              <a:t>NOTA :</a:t>
            </a:r>
            <a:r>
              <a:rPr lang="fr-FR" sz="2800">
                <a:solidFill>
                  <a:srgbClr val="522e91"/>
                </a:solidFill>
                <a:latin typeface="Calibri"/>
              </a:rPr>
              <a:t> les horaires n’apparaissant pas dans l’espace</a:t>
            </a:r>
            <a:endParaRPr/>
          </a:p>
          <a:p>
            <a:pPr>
              <a:lnSpc>
                <a:spcPct val="100000"/>
              </a:lnSpc>
            </a:pPr>
            <a:endParaRPr/>
          </a:p>
          <a:p>
            <a:pPr>
              <a:lnSpc>
                <a:spcPct val="100000"/>
              </a:lnSpc>
              <a:buFont typeface="Arial"/>
              <a:buChar char="•"/>
            </a:pPr>
            <a:r>
              <a:rPr lang="fr-FR" sz="2800">
                <a:solidFill>
                  <a:srgbClr val="522e91"/>
                </a:solidFill>
                <a:latin typeface="Calibri"/>
              </a:rPr>
              <a:t>Afin que toute l’équipe du secteur Transports puisse recevoir vos réponses, l’ensemble des échanges se feront par la BAL: </a:t>
            </a:r>
            <a:r>
              <a:rPr lang="fr-FR" sz="2800" u="sng">
                <a:solidFill>
                  <a:srgbClr val="0000ff"/>
                </a:solidFill>
                <a:latin typeface="Calibri"/>
                <a:hlinkClick r:id="rId2"/>
              </a:rPr>
              <a:t>transport@epafvacances.fr</a:t>
            </a:r>
            <a:endParaRPr/>
          </a:p>
          <a:p>
            <a:pPr>
              <a:lnSpc>
                <a:spcPct val="100000"/>
              </a:lnSpc>
            </a:pPr>
            <a:endParaRPr/>
          </a:p>
        </p:txBody>
      </p:sp>
    </p:spTree>
  </p:cSld>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34" name="TextShape 1"/>
          <p:cNvSpPr txBox="1"/>
          <p:nvPr/>
        </p:nvSpPr>
        <p:spPr>
          <a:xfrm>
            <a:off x="539640" y="4959360"/>
            <a:ext cx="8132400" cy="677520"/>
          </a:xfrm>
          <a:prstGeom prst="rect">
            <a:avLst/>
          </a:prstGeom>
        </p:spPr>
        <p:txBody>
          <a:bodyPr anchor="ctr"/>
          <a:p>
            <a:pPr>
              <a:lnSpc>
                <a:spcPct val="100000"/>
              </a:lnSpc>
            </a:pPr>
            <a:r>
              <a:rPr lang="fr-FR" sz="4000">
                <a:solidFill>
                  <a:srgbClr val="ffffff"/>
                </a:solidFill>
                <a:latin typeface="Calibri"/>
                <a:ea typeface="Arial Unicode MS"/>
              </a:rPr>
              <a:t>EPAF Vacances Enfants</a:t>
            </a:r>
            <a:endParaRPr/>
          </a:p>
        </p:txBody>
      </p:sp>
      <p:sp>
        <p:nvSpPr>
          <p:cNvPr id="235" name="TextShape 2"/>
          <p:cNvSpPr txBox="1"/>
          <p:nvPr/>
        </p:nvSpPr>
        <p:spPr>
          <a:xfrm>
            <a:off x="539640" y="5661360"/>
            <a:ext cx="8057880" cy="863280"/>
          </a:xfrm>
          <a:prstGeom prst="rect">
            <a:avLst/>
          </a:prstGeom>
        </p:spPr>
        <p:txBody>
          <a:bodyPr/>
          <a:p>
            <a:pPr>
              <a:lnSpc>
                <a:spcPct val="100000"/>
              </a:lnSpc>
            </a:pPr>
            <a:r>
              <a:rPr lang="fr-FR" sz="4400">
                <a:solidFill>
                  <a:srgbClr val="ffffff"/>
                </a:solidFill>
                <a:latin typeface="Calibri"/>
              </a:rPr>
              <a:t>Merci pour votre attention</a:t>
            </a:r>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9" name="TextShape 1"/>
          <p:cNvSpPr txBox="1"/>
          <p:nvPr/>
        </p:nvSpPr>
        <p:spPr>
          <a:xfrm>
            <a:off x="250920" y="130320"/>
            <a:ext cx="8642160" cy="705960"/>
          </a:xfrm>
          <a:prstGeom prst="rect">
            <a:avLst/>
          </a:prstGeom>
        </p:spPr>
        <p:txBody>
          <a:bodyPr anchor="ctr"/>
          <a:p>
            <a:pPr algn="ctr">
              <a:lnSpc>
                <a:spcPct val="100000"/>
              </a:lnSpc>
            </a:pPr>
            <a:r>
              <a:rPr lang="fr-FR" sz="4000">
                <a:solidFill>
                  <a:srgbClr val="ffffff"/>
                </a:solidFill>
                <a:latin typeface="Calibri"/>
                <a:ea typeface="Arial Unicode MS"/>
              </a:rPr>
              <a:t>Rappel stratégie EPAF 2016</a:t>
            </a:r>
            <a:endParaRPr/>
          </a:p>
        </p:txBody>
      </p:sp>
      <p:sp>
        <p:nvSpPr>
          <p:cNvPr id="150" name="CustomShape 2"/>
          <p:cNvSpPr/>
          <p:nvPr/>
        </p:nvSpPr>
        <p:spPr>
          <a:xfrm>
            <a:off x="441360" y="1052640"/>
            <a:ext cx="8229240" cy="5001480"/>
          </a:xfrm>
          <a:prstGeom prst="rect">
            <a:avLst/>
          </a:prstGeom>
        </p:spPr>
        <p:txBody>
          <a:bodyPr bIns="45000" lIns="90000" rIns="90000" tIns="45000"/>
          <a:p>
            <a:pPr>
              <a:lnSpc>
                <a:spcPct val="100000"/>
              </a:lnSpc>
            </a:pPr>
            <a:endParaRPr/>
          </a:p>
          <a:p>
            <a:pPr algn="ctr">
              <a:lnSpc>
                <a:spcPct val="100000"/>
              </a:lnSpc>
            </a:pPr>
            <a:r>
              <a:rPr b="1" lang="fr-FR" sz="2200" u="sng">
                <a:solidFill>
                  <a:srgbClr val="522e91"/>
                </a:solidFill>
                <a:latin typeface="Calibri"/>
              </a:rPr>
              <a:t>Rappels : </a:t>
            </a:r>
            <a:endParaRPr/>
          </a:p>
          <a:p>
            <a:pPr>
              <a:lnSpc>
                <a:spcPct val="100000"/>
              </a:lnSpc>
            </a:pPr>
            <a:endParaRPr/>
          </a:p>
          <a:p>
            <a:pPr>
              <a:lnSpc>
                <a:spcPct val="100000"/>
              </a:lnSpc>
            </a:pPr>
            <a:r>
              <a:rPr lang="fr-FR" sz="2200" u="sng">
                <a:solidFill>
                  <a:srgbClr val="522e91"/>
                </a:solidFill>
                <a:latin typeface="Calibri"/>
              </a:rPr>
              <a:t>Objectif 1 </a:t>
            </a:r>
            <a:r>
              <a:rPr lang="fr-FR" sz="2200">
                <a:solidFill>
                  <a:srgbClr val="522e91"/>
                </a:solidFill>
                <a:latin typeface="Calibri"/>
              </a:rPr>
              <a:t>: Maintenir une offre variée et de qualité</a:t>
            </a:r>
            <a:endParaRPr/>
          </a:p>
          <a:p>
            <a:pPr>
              <a:lnSpc>
                <a:spcPct val="100000"/>
              </a:lnSpc>
            </a:pPr>
            <a:endParaRPr/>
          </a:p>
          <a:p>
            <a:pPr>
              <a:lnSpc>
                <a:spcPct val="100000"/>
              </a:lnSpc>
            </a:pPr>
            <a:r>
              <a:rPr lang="fr-FR" sz="2200" u="sng">
                <a:solidFill>
                  <a:srgbClr val="522e91"/>
                </a:solidFill>
                <a:latin typeface="Calibri"/>
              </a:rPr>
              <a:t>Objectif 2</a:t>
            </a:r>
            <a:r>
              <a:rPr lang="fr-FR" sz="2200">
                <a:solidFill>
                  <a:srgbClr val="522e91"/>
                </a:solidFill>
                <a:latin typeface="Calibri"/>
              </a:rPr>
              <a:t> : Reconquérir les plus petits</a:t>
            </a:r>
            <a:endParaRPr/>
          </a:p>
          <a:p>
            <a:pPr>
              <a:lnSpc>
                <a:spcPct val="100000"/>
              </a:lnSpc>
            </a:pPr>
            <a:endParaRPr/>
          </a:p>
          <a:p>
            <a:pPr>
              <a:lnSpc>
                <a:spcPct val="100000"/>
              </a:lnSpc>
            </a:pPr>
            <a:r>
              <a:rPr lang="fr-FR" sz="2200">
                <a:solidFill>
                  <a:srgbClr val="522e91"/>
                </a:solidFill>
                <a:latin typeface="Calibri"/>
              </a:rPr>
              <a:t>- Séjours de 9 jours</a:t>
            </a:r>
            <a:endParaRPr/>
          </a:p>
          <a:p>
            <a:pPr>
              <a:lnSpc>
                <a:spcPct val="100000"/>
              </a:lnSpc>
            </a:pPr>
            <a:r>
              <a:rPr lang="fr-FR" sz="2200">
                <a:solidFill>
                  <a:srgbClr val="522e91"/>
                </a:solidFill>
                <a:latin typeface="Calibri"/>
              </a:rPr>
              <a:t>- Maillage territorial permettant la proximité mais aussi la diversité</a:t>
            </a:r>
            <a:endParaRPr/>
          </a:p>
          <a:p>
            <a:pPr>
              <a:lnSpc>
                <a:spcPct val="100000"/>
              </a:lnSpc>
            </a:pPr>
            <a:r>
              <a:rPr lang="fr-FR" sz="2200">
                <a:solidFill>
                  <a:srgbClr val="522e91"/>
                </a:solidFill>
                <a:latin typeface="Calibri"/>
              </a:rPr>
              <a:t>- Augmentation de la part des centres EPAF</a:t>
            </a:r>
            <a:endParaRPr/>
          </a:p>
          <a:p>
            <a:pPr>
              <a:lnSpc>
                <a:spcPct val="100000"/>
              </a:lnSpc>
            </a:pPr>
            <a:endParaRPr/>
          </a:p>
          <a:p>
            <a:pPr>
              <a:lnSpc>
                <a:spcPct val="100000"/>
              </a:lnSpc>
            </a:pPr>
            <a:endParaRPr/>
          </a:p>
          <a:p>
            <a:pPr>
              <a:lnSpc>
                <a:spcPct val="100000"/>
              </a:lnSpc>
            </a:pPr>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1" name="TextShape 1"/>
          <p:cNvSpPr txBox="1"/>
          <p:nvPr/>
        </p:nvSpPr>
        <p:spPr>
          <a:xfrm>
            <a:off x="250920" y="130320"/>
            <a:ext cx="8642160" cy="705960"/>
          </a:xfrm>
          <a:prstGeom prst="rect">
            <a:avLst/>
          </a:prstGeom>
        </p:spPr>
        <p:txBody>
          <a:bodyPr anchor="ctr"/>
          <a:p>
            <a:pPr algn="ctr">
              <a:lnSpc>
                <a:spcPct val="100000"/>
              </a:lnSpc>
            </a:pPr>
            <a:r>
              <a:rPr lang="fr-FR" sz="4000">
                <a:solidFill>
                  <a:srgbClr val="ffffff"/>
                </a:solidFill>
                <a:latin typeface="Calibri"/>
                <a:ea typeface="Arial Unicode MS"/>
              </a:rPr>
              <a:t>Rappels des objectifs 2016</a:t>
            </a:r>
            <a:endParaRPr/>
          </a:p>
        </p:txBody>
      </p:sp>
      <p:sp>
        <p:nvSpPr>
          <p:cNvPr id="152" name="CustomShape 2"/>
          <p:cNvSpPr/>
          <p:nvPr/>
        </p:nvSpPr>
        <p:spPr>
          <a:xfrm>
            <a:off x="441360" y="1052640"/>
            <a:ext cx="8229240" cy="5001480"/>
          </a:xfrm>
          <a:prstGeom prst="rect">
            <a:avLst/>
          </a:prstGeom>
        </p:spPr>
        <p:txBody>
          <a:bodyPr bIns="45000" lIns="90000" rIns="90000" tIns="45000"/>
          <a:p>
            <a:pPr>
              <a:lnSpc>
                <a:spcPct val="100000"/>
              </a:lnSpc>
            </a:pPr>
            <a:endParaRPr/>
          </a:p>
          <a:p>
            <a:pPr>
              <a:lnSpc>
                <a:spcPct val="100000"/>
              </a:lnSpc>
            </a:pPr>
            <a:endParaRPr/>
          </a:p>
          <a:p>
            <a:pPr>
              <a:lnSpc>
                <a:spcPct val="100000"/>
              </a:lnSpc>
              <a:buFont typeface="Arial"/>
              <a:buChar char="-"/>
            </a:pPr>
            <a:r>
              <a:rPr lang="fr-FR" sz="2200">
                <a:solidFill>
                  <a:srgbClr val="522e91"/>
                </a:solidFill>
                <a:latin typeface="Calibri"/>
              </a:rPr>
              <a:t>Tarifs (différenciés France / étranger)</a:t>
            </a:r>
            <a:endParaRPr/>
          </a:p>
          <a:p>
            <a:pPr>
              <a:lnSpc>
                <a:spcPct val="100000"/>
              </a:lnSpc>
              <a:buFont typeface="Arial"/>
              <a:buChar char="-"/>
            </a:pPr>
            <a:r>
              <a:rPr lang="fr-FR" sz="2200">
                <a:solidFill>
                  <a:srgbClr val="522e91"/>
                </a:solidFill>
                <a:latin typeface="Calibri"/>
              </a:rPr>
              <a:t>Séjours 1ers départs et fin août (nouveaux concepts de séjours)</a:t>
            </a:r>
            <a:endParaRPr/>
          </a:p>
          <a:p>
            <a:pPr>
              <a:lnSpc>
                <a:spcPct val="100000"/>
              </a:lnSpc>
              <a:buFont typeface="Arial"/>
              <a:buChar char="-"/>
            </a:pPr>
            <a:r>
              <a:rPr lang="fr-FR" sz="2200">
                <a:solidFill>
                  <a:srgbClr val="522e91"/>
                </a:solidFill>
                <a:latin typeface="Calibri"/>
              </a:rPr>
              <a:t>Inscription en ligne et fin des PJs</a:t>
            </a:r>
            <a:endParaRPr/>
          </a:p>
          <a:p>
            <a:pPr>
              <a:lnSpc>
                <a:spcPct val="100000"/>
              </a:lnSpc>
              <a:buFont typeface="Arial"/>
              <a:buChar char="-"/>
            </a:pPr>
            <a:r>
              <a:rPr lang="fr-FR" sz="2200">
                <a:solidFill>
                  <a:srgbClr val="522e91"/>
                </a:solidFill>
                <a:latin typeface="Calibri"/>
              </a:rPr>
              <a:t>Inscriptions jusqu’à J-10 sur séjours courts</a:t>
            </a:r>
            <a:endParaRPr/>
          </a:p>
          <a:p>
            <a:pPr>
              <a:lnSpc>
                <a:spcPct val="100000"/>
              </a:lnSpc>
              <a:buFont typeface="Arial"/>
              <a:buChar char="-"/>
            </a:pPr>
            <a:r>
              <a:rPr lang="fr-FR" sz="2200">
                <a:solidFill>
                  <a:srgbClr val="522e91"/>
                </a:solidFill>
                <a:latin typeface="Calibri"/>
              </a:rPr>
              <a:t>Catalogue (nouvelle maquette)</a:t>
            </a:r>
            <a:endParaRPr/>
          </a:p>
          <a:p>
            <a:pPr>
              <a:lnSpc>
                <a:spcPct val="100000"/>
              </a:lnSpc>
              <a:buFont typeface="Arial"/>
              <a:buChar char="-"/>
            </a:pPr>
            <a:r>
              <a:rPr lang="fr-FR" sz="2200">
                <a:solidFill>
                  <a:srgbClr val="522e91"/>
                </a:solidFill>
                <a:latin typeface="Calibri"/>
              </a:rPr>
              <a:t>Renouvellement total de la programmation de tous les séjours</a:t>
            </a:r>
            <a:endParaRPr/>
          </a:p>
          <a:p>
            <a:pPr>
              <a:lnSpc>
                <a:spcPct val="100000"/>
              </a:lnSpc>
              <a:buFont typeface="Arial"/>
              <a:buChar char="-"/>
            </a:pPr>
            <a:r>
              <a:rPr lang="fr-FR" sz="2200">
                <a:solidFill>
                  <a:srgbClr val="522e91"/>
                </a:solidFill>
                <a:latin typeface="Calibri"/>
              </a:rPr>
              <a:t>Séjours lointains valorisant les longs parcours de colons et BAFA</a:t>
            </a:r>
            <a:endParaRPr/>
          </a:p>
          <a:p>
            <a:pPr>
              <a:lnSpc>
                <a:spcPct val="100000"/>
              </a:lnSpc>
            </a:pPr>
            <a:endParaRPr/>
          </a:p>
          <a:p>
            <a:pPr>
              <a:lnSpc>
                <a:spcPct val="100000"/>
              </a:lnSpc>
            </a:pPr>
            <a:endParaRPr/>
          </a:p>
          <a:p>
            <a:pPr>
              <a:lnSpc>
                <a:spcPct val="100000"/>
              </a:lnSpc>
            </a:pPr>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3" name="TextShape 1"/>
          <p:cNvSpPr txBox="1"/>
          <p:nvPr/>
        </p:nvSpPr>
        <p:spPr>
          <a:xfrm>
            <a:off x="250920" y="130320"/>
            <a:ext cx="8686440" cy="705960"/>
          </a:xfrm>
          <a:prstGeom prst="rect">
            <a:avLst/>
          </a:prstGeom>
        </p:spPr>
        <p:txBody>
          <a:bodyPr anchor="ctr"/>
          <a:p>
            <a:pPr algn="ctr">
              <a:lnSpc>
                <a:spcPct val="100000"/>
              </a:lnSpc>
            </a:pPr>
            <a:r>
              <a:rPr lang="fr-FR" sz="3200">
                <a:solidFill>
                  <a:srgbClr val="ffffff"/>
                </a:solidFill>
                <a:latin typeface="Calibri"/>
                <a:ea typeface="Arial Unicode MS"/>
              </a:rPr>
              <a:t>Activité 2016 : une stratégie qui porte ses fruits</a:t>
            </a:r>
            <a:endParaRPr/>
          </a:p>
        </p:txBody>
      </p:sp>
      <p:sp>
        <p:nvSpPr>
          <p:cNvPr id="154" name="TextShape 2"/>
          <p:cNvSpPr txBox="1"/>
          <p:nvPr/>
        </p:nvSpPr>
        <p:spPr>
          <a:xfrm>
            <a:off x="428760" y="1052640"/>
            <a:ext cx="8229240" cy="5400360"/>
          </a:xfrm>
          <a:prstGeom prst="rect">
            <a:avLst/>
          </a:prstGeom>
        </p:spPr>
        <p:txBody>
          <a:bodyPr/>
          <a:p>
            <a:pPr>
              <a:lnSpc>
                <a:spcPct val="100000"/>
              </a:lnSpc>
              <a:buFont typeface="Arial"/>
              <a:buChar char="•"/>
            </a:pPr>
            <a:r>
              <a:rPr lang="fr-FR">
                <a:solidFill>
                  <a:srgbClr val="522e91"/>
                </a:solidFill>
                <a:latin typeface="Calibri"/>
              </a:rPr>
              <a:t>11 074 enfants de 4 à 17 ans sont partis en 2016 sur les 538 séjours proposés par EPAF</a:t>
            </a:r>
            <a:endParaRPr/>
          </a:p>
          <a:p>
            <a:pPr>
              <a:lnSpc>
                <a:spcPct val="100000"/>
              </a:lnSpc>
            </a:pPr>
            <a:endParaRPr/>
          </a:p>
          <a:p>
            <a:pPr>
              <a:lnSpc>
                <a:spcPct val="100000"/>
              </a:lnSpc>
              <a:buFont typeface="Arial"/>
              <a:buChar char="•"/>
            </a:pPr>
            <a:r>
              <a:rPr lang="fr-FR">
                <a:solidFill>
                  <a:srgbClr val="522e91"/>
                </a:solidFill>
                <a:latin typeface="Calibri"/>
              </a:rPr>
              <a:t>Le nombre de participants est en baisse relative sur l’hiver (car nombre de demandes à l’identique) et le printemps – et en hausse sur l’été, notamment en séjours courts</a:t>
            </a:r>
            <a:endParaRPr/>
          </a:p>
          <a:p>
            <a:pPr>
              <a:lnSpc>
                <a:spcPct val="100000"/>
              </a:lnSpc>
            </a:pPr>
            <a:endParaRPr/>
          </a:p>
          <a:p>
            <a:pPr>
              <a:lnSpc>
                <a:spcPct val="100000"/>
              </a:lnSpc>
              <a:buFont typeface="Arial"/>
              <a:buChar char="•"/>
            </a:pPr>
            <a:r>
              <a:rPr lang="fr-FR">
                <a:solidFill>
                  <a:srgbClr val="522e91"/>
                </a:solidFill>
                <a:latin typeface="Calibri"/>
              </a:rPr>
              <a:t>La tranche d’âge qui augmente le plus : les 6/11 ans, en séjours courts d’été</a:t>
            </a:r>
            <a:endParaRPr/>
          </a:p>
          <a:p>
            <a:pPr algn="just">
              <a:lnSpc>
                <a:spcPct val="100000"/>
              </a:lnSpc>
            </a:pPr>
            <a:endParaRPr/>
          </a:p>
          <a:p>
            <a:pPr algn="just">
              <a:lnSpc>
                <a:spcPct val="100000"/>
              </a:lnSpc>
              <a:buFont typeface="Arial"/>
              <a:buChar char="•"/>
            </a:pPr>
            <a:r>
              <a:rPr lang="fr-FR">
                <a:solidFill>
                  <a:srgbClr val="522e91"/>
                </a:solidFill>
                <a:latin typeface="Calibri"/>
              </a:rPr>
              <a:t>Seuls 23 colons n’ont pas pu être affectés (1 choix exclusif) sur 12 115 demandes </a:t>
            </a:r>
            <a:endParaRPr/>
          </a:p>
          <a:p>
            <a:pPr algn="just">
              <a:lnSpc>
                <a:spcPct val="100000"/>
              </a:lnSpc>
            </a:pPr>
            <a:endParaRPr/>
          </a:p>
          <a:p>
            <a:pPr algn="just">
              <a:lnSpc>
                <a:spcPct val="100000"/>
              </a:lnSpc>
              <a:buFont typeface="Arial"/>
              <a:buChar char="•"/>
            </a:pPr>
            <a:r>
              <a:rPr lang="fr-FR">
                <a:solidFill>
                  <a:srgbClr val="522e91"/>
                </a:solidFill>
                <a:latin typeface="Calibri"/>
              </a:rPr>
              <a:t>Aucun accident grave – 2 signalements</a:t>
            </a:r>
            <a:endParaRPr/>
          </a:p>
          <a:p>
            <a:pPr algn="just">
              <a:lnSpc>
                <a:spcPct val="100000"/>
              </a:lnSpc>
            </a:pPr>
            <a:endParaRPr/>
          </a:p>
          <a:p>
            <a:pPr algn="just">
              <a:lnSpc>
                <a:spcPct val="100000"/>
              </a:lnSpc>
              <a:buFont typeface="Arial"/>
              <a:buChar char="•"/>
            </a:pPr>
            <a:r>
              <a:rPr lang="fr-FR">
                <a:solidFill>
                  <a:srgbClr val="522e91"/>
                </a:solidFill>
                <a:latin typeface="Calibri"/>
              </a:rPr>
              <a:t>Une dizaine de rapatriements et plusieurs NPR</a:t>
            </a:r>
            <a:endParaRPr/>
          </a:p>
          <a:p>
            <a:pPr algn="just">
              <a:lnSpc>
                <a:spcPct val="100000"/>
              </a:lnSpc>
            </a:pPr>
            <a:endParaRPr/>
          </a:p>
          <a:p>
            <a:pPr algn="just">
              <a:lnSpc>
                <a:spcPct val="100000"/>
              </a:lnSpc>
              <a:buFont typeface="Arial"/>
              <a:buChar char="•"/>
            </a:pPr>
            <a:r>
              <a:rPr lang="fr-FR">
                <a:solidFill>
                  <a:srgbClr val="522e91"/>
                </a:solidFill>
                <a:latin typeface="Calibri"/>
              </a:rPr>
              <a:t>Environ 20 % des centres visités et</a:t>
            </a:r>
            <a:r>
              <a:rPr lang="fr-FR" sz="1900">
                <a:solidFill>
                  <a:srgbClr val="522e91"/>
                </a:solidFill>
                <a:latin typeface="Calibri"/>
              </a:rPr>
              <a:t> contrôlés</a:t>
            </a:r>
            <a:endParaRPr/>
          </a:p>
          <a:p>
            <a:pPr>
              <a:lnSpc>
                <a:spcPct val="100000"/>
              </a:lnSpc>
            </a:pPr>
            <a:endParaRPr/>
          </a:p>
          <a:p>
            <a:pPr>
              <a:lnSpc>
                <a:spcPct val="100000"/>
              </a:lnSpc>
            </a:pPr>
            <a:endParaRPr/>
          </a:p>
          <a:p>
            <a:pPr algn="just">
              <a:lnSpc>
                <a:spcPct val="100000"/>
              </a:lnSpc>
            </a:pPr>
            <a:endParaRPr/>
          </a:p>
        </p:txBody>
      </p:sp>
    </p:spTree>
  </p:cSld>
  <p:timing>
    <p:tnLst>
      <p:par>
        <p:cTn dur="indefinite" id="1" nodeType="tmRoot" restart="never">
          <p:childTnLst>
            <p:seq>
              <p:cTn dur="indefinite" id="2" nodeType="mainSeq">
                <p:childTnLst>
                  <p:par>
                    <p:cTn fill="hold" id="3" nodeType="clickEffect">
                      <p:stCondLst>
                        <p:cond delay="indefinite"/>
                      </p:stCondLst>
                      <p:childTnLst>
                        <p:par>
                          <p:cTn fill="hold" id="4" nodeType="withEffect">
                            <p:stCondLst>
                              <p:cond delay="0"/>
                            </p:stCondLst>
                            <p:childTnLst>
                              <p:par>
                                <p:cTn fill="hold" id="5" nodeType="clickEffect" presetClass="entr" presetID="1">
                                  <p:stCondLst>
                                    <p:cond delay="0"/>
                                  </p:stCondLst>
                                  <p:childTnLst>
                                    <p:set>
                                      <p:cBhvr>
                                        <p:cTn dur="1" fill="hold" id="6">
                                          <p:stCondLst>
                                            <p:cond delay="0"/>
                                          </p:stCondLst>
                                        </p:cTn>
                                        <p:tgtEl>
                                          <p:spTgt spid="154">
                                            <p:txEl>
                                              <p:pRg end="87" st="0"/>
                                            </p:txEl>
                                          </p:spTgt>
                                        </p:tgtEl>
                                        <p:attrNameLst>
                                          <p:attrName>style.visibility</p:attrName>
                                        </p:attrNameLst>
                                      </p:cBhvr>
                                      <p:to>
                                        <p:strVal val="visible"/>
                                      </p:to>
                                    </p:set>
                                  </p:childTnLst>
                                </p:cTn>
                              </p:par>
                            </p:childTnLst>
                          </p:cTn>
                        </p:par>
                      </p:childTnLst>
                    </p:cTn>
                  </p:par>
                  <p:par>
                    <p:cTn fill="hold" id="7" nodeType="clickEffect">
                      <p:stCondLst>
                        <p:cond delay="indefinite"/>
                      </p:stCondLst>
                      <p:childTnLst>
                        <p:par>
                          <p:cTn fill="hold" id="8" nodeType="withEffect">
                            <p:stCondLst>
                              <p:cond delay="0"/>
                            </p:stCondLst>
                            <p:childTnLst>
                              <p:par>
                                <p:cTn fill="hold" id="9" nodeType="clickEffect" presetClass="entr" presetID="1">
                                  <p:stCondLst>
                                    <p:cond delay="0"/>
                                  </p:stCondLst>
                                  <p:childTnLst>
                                    <p:set>
                                      <p:cBhvr>
                                        <p:cTn dur="1" fill="hold" id="10">
                                          <p:stCondLst>
                                            <p:cond delay="0"/>
                                          </p:stCondLst>
                                        </p:cTn>
                                        <p:tgtEl>
                                          <p:spTgt spid="154">
                                            <p:txEl>
                                              <p:pRg end="258" st="88"/>
                                            </p:txEl>
                                          </p:spTgt>
                                        </p:tgtEl>
                                        <p:attrNameLst>
                                          <p:attrName>style.visibility</p:attrName>
                                        </p:attrNameLst>
                                      </p:cBhvr>
                                      <p:to>
                                        <p:strVal val="visible"/>
                                      </p:to>
                                    </p:set>
                                  </p:childTnLst>
                                </p:cTn>
                              </p:par>
                            </p:childTnLst>
                          </p:cTn>
                        </p:par>
                      </p:childTnLst>
                    </p:cTn>
                  </p:par>
                  <p:par>
                    <p:cTn fill="hold" id="11" nodeType="clickEffect">
                      <p:stCondLst>
                        <p:cond delay="indefinite"/>
                      </p:stCondLst>
                      <p:childTnLst>
                        <p:par>
                          <p:cTn fill="hold" id="12" nodeType="withEffect">
                            <p:stCondLst>
                              <p:cond delay="0"/>
                            </p:stCondLst>
                            <p:childTnLst>
                              <p:par>
                                <p:cTn fill="hold" id="13" nodeType="clickEffect" presetClass="entr" presetID="1">
                                  <p:stCondLst>
                                    <p:cond delay="0"/>
                                  </p:stCondLst>
                                  <p:childTnLst>
                                    <p:set>
                                      <p:cBhvr>
                                        <p:cTn dur="1" fill="hold" id="14">
                                          <p:stCondLst>
                                            <p:cond delay="0"/>
                                          </p:stCondLst>
                                        </p:cTn>
                                        <p:tgtEl>
                                          <p:spTgt spid="154">
                                            <p:txEl>
                                              <p:pRg end="337" st="259"/>
                                            </p:txEl>
                                          </p:spTgt>
                                        </p:tgtEl>
                                        <p:attrNameLst>
                                          <p:attrName>style.visibility</p:attrName>
                                        </p:attrNameLst>
                                      </p:cBhvr>
                                      <p:to>
                                        <p:strVal val="visible"/>
                                      </p:to>
                                    </p:set>
                                  </p:childTnLst>
                                </p:cTn>
                              </p:par>
                            </p:childTnLst>
                          </p:cTn>
                        </p:par>
                      </p:childTnLst>
                    </p:cTn>
                  </p:par>
                  <p:par>
                    <p:cTn fill="hold" id="15" nodeType="clickEffect">
                      <p:stCondLst>
                        <p:cond delay="indefinite"/>
                      </p:stCondLst>
                      <p:childTnLst>
                        <p:par>
                          <p:cTn fill="hold" id="16" nodeType="withEffect">
                            <p:stCondLst>
                              <p:cond delay="0"/>
                            </p:stCondLst>
                            <p:childTnLst>
                              <p:par>
                                <p:cTn fill="hold" id="17" nodeType="clickEffect" presetClass="entr" presetID="1">
                                  <p:stCondLst>
                                    <p:cond delay="0"/>
                                  </p:stCondLst>
                                  <p:childTnLst>
                                    <p:set>
                                      <p:cBhvr>
                                        <p:cTn dur="1" fill="hold" id="18">
                                          <p:stCondLst>
                                            <p:cond delay="0"/>
                                          </p:stCondLst>
                                        </p:cTn>
                                        <p:tgtEl>
                                          <p:spTgt spid="154">
                                            <p:txEl>
                                              <p:pRg end="421" st="338"/>
                                            </p:txEl>
                                          </p:spTgt>
                                        </p:tgtEl>
                                        <p:attrNameLst>
                                          <p:attrName>style.visibility</p:attrName>
                                        </p:attrNameLst>
                                      </p:cBhvr>
                                      <p:to>
                                        <p:strVal val="visible"/>
                                      </p:to>
                                    </p:set>
                                  </p:childTnLst>
                                </p:cTn>
                              </p:par>
                            </p:childTnLst>
                          </p:cTn>
                        </p:par>
                      </p:childTnLst>
                    </p:cTn>
                  </p:par>
                  <p:par>
                    <p:cTn fill="hold" id="19">
                      <p:stCondLst>
                        <p:cond delay="indefinite"/>
                      </p:stCondLst>
                      <p:childTnLst>
                        <p:par>
                          <p:cTn fill="hold" id="20">
                            <p:stCondLst>
                              <p:cond delay="0"/>
                            </p:stCondLst>
                            <p:childTnLst>
                              <p:par>
                                <p:cTn fill="hold" id="21" nodeType="clickEffect" presetClass="entr" presetID="1">
                                  <p:stCondLst>
                                    <p:cond delay="0"/>
                                  </p:stCondLst>
                                  <p:childTnLst>
                                    <p:set>
                                      <p:cBhvr>
                                        <p:cTn dur="1" fill="hold" id="22">
                                          <p:stCondLst>
                                            <p:cond delay="0"/>
                                          </p:stCondLst>
                                        </p:cTn>
                                        <p:tgtEl>
                                          <p:spTgt spid="154">
                                            <p:txEl>
                                              <p:pRg end="460" st="422"/>
                                            </p:txEl>
                                          </p:spTgt>
                                        </p:tgtEl>
                                        <p:attrNameLst>
                                          <p:attrName>style.visibility</p:attrName>
                                        </p:attrNameLst>
                                      </p:cBhvr>
                                      <p:to>
                                        <p:strVal val="visible"/>
                                      </p:to>
                                    </p:set>
                                  </p:childTnLst>
                                </p:cTn>
                              </p:par>
                            </p:childTnLst>
                          </p:cTn>
                        </p:par>
                      </p:childTnLst>
                    </p:cTn>
                  </p:par>
                  <p:par>
                    <p:cTn fill="hold" id="23">
                      <p:stCondLst>
                        <p:cond delay="indefinite"/>
                      </p:stCondLst>
                      <p:childTnLst>
                        <p:par>
                          <p:cTn fill="hold" id="24">
                            <p:stCondLst>
                              <p:cond delay="0"/>
                            </p:stCondLst>
                            <p:childTnLst>
                              <p:par>
                                <p:cTn fill="hold" id="25" nodeType="clickEffect" presetClass="entr" presetID="1">
                                  <p:stCondLst>
                                    <p:cond delay="0"/>
                                  </p:stCondLst>
                                  <p:childTnLst>
                                    <p:set>
                                      <p:cBhvr>
                                        <p:cTn dur="1" fill="hold" id="26">
                                          <p:stCondLst>
                                            <p:cond delay="0"/>
                                          </p:stCondLst>
                                        </p:cTn>
                                        <p:tgtEl>
                                          <p:spTgt spid="154">
                                            <p:txEl>
                                              <p:pRg end="507" st="461"/>
                                            </p:txEl>
                                          </p:spTgt>
                                        </p:tgtEl>
                                        <p:attrNameLst>
                                          <p:attrName>style.visibility</p:attrName>
                                        </p:attrNameLst>
                                      </p:cBhvr>
                                      <p:to>
                                        <p:strVal val="visible"/>
                                      </p:to>
                                    </p:set>
                                  </p:childTnLst>
                                </p:cTn>
                              </p:par>
                            </p:childTnLst>
                          </p:cTn>
                        </p:par>
                      </p:childTnLst>
                    </p:cTn>
                  </p:par>
                  <p:par>
                    <p:cTn fill="hold" id="27">
                      <p:stCondLst>
                        <p:cond delay="indefinite"/>
                      </p:stCondLst>
                      <p:childTnLst>
                        <p:par>
                          <p:cTn fill="hold" id="28">
                            <p:stCondLst>
                              <p:cond delay="0"/>
                            </p:stCondLst>
                            <p:childTnLst>
                              <p:par>
                                <p:cTn fill="hold" id="29" nodeType="clickEffect" presetClass="entr" presetID="1">
                                  <p:stCondLst>
                                    <p:cond delay="0"/>
                                  </p:stCondLst>
                                  <p:childTnLst>
                                    <p:set>
                                      <p:cBhvr>
                                        <p:cTn dur="1" fill="hold" id="30">
                                          <p:stCondLst>
                                            <p:cond delay="0"/>
                                          </p:stCondLst>
                                        </p:cTn>
                                        <p:tgtEl>
                                          <p:spTgt spid="154">
                                            <p:txEl>
                                              <p:pRg end="554" st="508"/>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5" name="TextShape 1"/>
          <p:cNvSpPr txBox="1"/>
          <p:nvPr/>
        </p:nvSpPr>
        <p:spPr>
          <a:xfrm>
            <a:off x="250920" y="130320"/>
            <a:ext cx="8686440" cy="705960"/>
          </a:xfrm>
          <a:prstGeom prst="rect">
            <a:avLst/>
          </a:prstGeom>
        </p:spPr>
        <p:txBody>
          <a:bodyPr anchor="ctr"/>
          <a:p>
            <a:pPr algn="ctr">
              <a:lnSpc>
                <a:spcPct val="100000"/>
              </a:lnSpc>
            </a:pPr>
            <a:r>
              <a:rPr lang="fr-FR" sz="3600">
                <a:solidFill>
                  <a:srgbClr val="ffffff"/>
                </a:solidFill>
                <a:latin typeface="Calibri"/>
                <a:ea typeface="Arial Unicode MS"/>
              </a:rPr>
              <a:t>Evolution des demandes et des départs</a:t>
            </a:r>
            <a:endParaRPr/>
          </a:p>
        </p:txBody>
      </p:sp>
      <p:sp>
        <p:nvSpPr>
          <p:cNvPr id="156" name="TextShape 2"/>
          <p:cNvSpPr txBox="1"/>
          <p:nvPr/>
        </p:nvSpPr>
        <p:spPr>
          <a:xfrm>
            <a:off x="428760" y="1285920"/>
            <a:ext cx="8229240" cy="4525560"/>
          </a:xfrm>
          <a:prstGeom prst="rect">
            <a:avLst/>
          </a:prstGeom>
        </p:spPr>
        <p:txBody>
          <a:bodyPr/>
          <a:p>
            <a:pPr algn="ctr">
              <a:lnSpc>
                <a:spcPct val="100000"/>
              </a:lnSpc>
            </a:pPr>
            <a:endParaRPr/>
          </a:p>
          <a:p>
            <a:pPr algn="just">
              <a:lnSpc>
                <a:spcPct val="100000"/>
              </a:lnSpc>
            </a:pPr>
            <a:endParaRPr/>
          </a:p>
          <a:p>
            <a:pPr algn="just">
              <a:lnSpc>
                <a:spcPct val="100000"/>
              </a:lnSpc>
            </a:pPr>
            <a:endParaRPr/>
          </a:p>
        </p:txBody>
      </p:sp>
      <p:graphicFrame>
        <p:nvGraphicFramePr>
          <p:cNvPr id="157" name="Graphique 5"/>
          <p:cNvGraphicFramePr/>
          <p:nvPr/>
        </p:nvGraphicFramePr>
        <p:xfrm>
          <a:off x="428760" y="1285920"/>
          <a:ext cx="8391600" cy="4974840"/>
        </p:xfrm>
        <a:graphic>
          <a:graphicData uri="http://schemas.openxmlformats.org/drawingml/2006/chart">
            <c:chart xmlns:c="http://schemas.openxmlformats.org/drawingml/2006/chart" xmlns:r="http://schemas.openxmlformats.org/officeDocument/2006/relationships" r:id="rId1"/>
          </a:graphicData>
        </a:graphic>
      </p:graphicFrame>
    </p:spTree>
  </p:cSld>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58" name="TextShape 1"/>
          <p:cNvSpPr txBox="1"/>
          <p:nvPr/>
        </p:nvSpPr>
        <p:spPr>
          <a:xfrm>
            <a:off x="250920" y="130320"/>
            <a:ext cx="8686440" cy="705960"/>
          </a:xfrm>
          <a:prstGeom prst="rect">
            <a:avLst/>
          </a:prstGeom>
        </p:spPr>
        <p:txBody>
          <a:bodyPr anchor="ctr"/>
          <a:p>
            <a:pPr algn="ctr">
              <a:lnSpc>
                <a:spcPct val="100000"/>
              </a:lnSpc>
            </a:pPr>
            <a:r>
              <a:rPr lang="fr-FR" sz="4400">
                <a:solidFill>
                  <a:srgbClr val="ffffff"/>
                </a:solidFill>
                <a:latin typeface="Calibri"/>
                <a:ea typeface="Arial Unicode MS"/>
              </a:rPr>
              <a:t>Effectifs par périodes</a:t>
            </a:r>
            <a:endParaRPr/>
          </a:p>
        </p:txBody>
      </p:sp>
      <p:graphicFrame>
        <p:nvGraphicFramePr>
          <p:cNvPr id="159" name="Graphique 3"/>
          <p:cNvGraphicFramePr/>
          <p:nvPr/>
        </p:nvGraphicFramePr>
        <p:xfrm>
          <a:off x="250920" y="1196640"/>
          <a:ext cx="8686440" cy="4968360"/>
        </p:xfrm>
        <a:graphic>
          <a:graphicData uri="http://schemas.openxmlformats.org/drawingml/2006/chart">
            <c:chart xmlns:c="http://schemas.openxmlformats.org/drawingml/2006/chart" xmlns:r="http://schemas.openxmlformats.org/officeDocument/2006/relationships" r:id="rId1"/>
          </a:graphicData>
        </a:graphic>
      </p:graphicFrame>
    </p:spTree>
  </p:cSld>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60" name="TextShape 1"/>
          <p:cNvSpPr txBox="1"/>
          <p:nvPr/>
        </p:nvSpPr>
        <p:spPr>
          <a:xfrm>
            <a:off x="457200" y="274680"/>
            <a:ext cx="8229240" cy="1010880"/>
          </a:xfrm>
          <a:prstGeom prst="rect">
            <a:avLst/>
          </a:prstGeom>
        </p:spPr>
        <p:txBody>
          <a:bodyPr anchor="ctr"/>
          <a:p>
            <a:pPr>
              <a:lnSpc>
                <a:spcPct val="100000"/>
              </a:lnSpc>
            </a:pPr>
            <a:r>
              <a:rPr lang="fr-FR" sz="4400">
                <a:solidFill>
                  <a:srgbClr val="ffffff"/>
                </a:solidFill>
                <a:latin typeface="Calibri"/>
                <a:ea typeface="Arial Unicode MS"/>
              </a:rPr>
              <a:t>
</a:t>
            </a:r>
            <a:endParaRPr/>
          </a:p>
        </p:txBody>
      </p:sp>
      <p:sp>
        <p:nvSpPr>
          <p:cNvPr id="161" name="TextShape 2"/>
          <p:cNvSpPr txBox="1"/>
          <p:nvPr/>
        </p:nvSpPr>
        <p:spPr>
          <a:xfrm>
            <a:off x="457200" y="1285920"/>
            <a:ext cx="8229240" cy="1928520"/>
          </a:xfrm>
          <a:prstGeom prst="rect">
            <a:avLst/>
          </a:prstGeom>
        </p:spPr>
        <p:txBody>
          <a:bodyPr/>
          <a:p>
            <a:pPr>
              <a:lnSpc>
                <a:spcPct val="90000"/>
              </a:lnSpc>
            </a:pPr>
            <a:r>
              <a:rPr b="1" lang="fr-FR" sz="3600">
                <a:solidFill>
                  <a:srgbClr val="522e91"/>
                </a:solidFill>
                <a:latin typeface="Calibri"/>
              </a:rPr>
              <a:t>Par âge : </a:t>
            </a:r>
            <a:r>
              <a:rPr b="1" lang="fr-FR" sz="3600">
                <a:solidFill>
                  <a:srgbClr val="522e91"/>
                </a:solidFill>
                <a:latin typeface="Calibri"/>
              </a:rPr>
              <a:t>	</a:t>
            </a:r>
            <a:r>
              <a:rPr b="1" lang="fr-FR" sz="3600">
                <a:solidFill>
                  <a:srgbClr val="522e91"/>
                </a:solidFill>
                <a:latin typeface="Calibri"/>
              </a:rPr>
              <a:t>	</a:t>
            </a:r>
            <a:r>
              <a:rPr b="1" lang="fr-FR" sz="3600">
                <a:solidFill>
                  <a:srgbClr val="522e91"/>
                </a:solidFill>
                <a:latin typeface="Calibri"/>
              </a:rPr>
              <a:t>	</a:t>
            </a:r>
            <a:r>
              <a:rPr b="1" lang="fr-FR" sz="3600">
                <a:solidFill>
                  <a:srgbClr val="522e91"/>
                </a:solidFill>
                <a:latin typeface="Calibri"/>
              </a:rPr>
              <a:t>	</a:t>
            </a:r>
            <a:r>
              <a:rPr b="1" lang="fr-FR" sz="3600">
                <a:solidFill>
                  <a:srgbClr val="522e91"/>
                </a:solidFill>
                <a:latin typeface="Calibri"/>
              </a:rPr>
              <a:t>	</a:t>
            </a:r>
            <a:r>
              <a:rPr b="1" lang="fr-FR" sz="3600">
                <a:solidFill>
                  <a:srgbClr val="522e91"/>
                </a:solidFill>
                <a:latin typeface="Calibri"/>
              </a:rPr>
              <a:t> </a:t>
            </a:r>
            <a:r>
              <a:rPr b="1" lang="fr-FR" sz="3600">
                <a:solidFill>
                  <a:srgbClr val="522e91"/>
                </a:solidFill>
                <a:latin typeface="Calibri"/>
              </a:rPr>
              <a:t>	</a:t>
            </a:r>
            <a:r>
              <a:rPr b="1" lang="fr-FR" sz="3600">
                <a:solidFill>
                  <a:srgbClr val="522e91"/>
                </a:solidFill>
                <a:latin typeface="Calibri"/>
              </a:rPr>
              <a:t>Par QF </a:t>
            </a:r>
            <a:endParaRPr/>
          </a:p>
          <a:p>
            <a:pPr>
              <a:lnSpc>
                <a:spcPct val="90000"/>
              </a:lnSpc>
            </a:pPr>
            <a:endParaRPr/>
          </a:p>
          <a:p>
            <a:pPr>
              <a:lnSpc>
                <a:spcPct val="90000"/>
              </a:lnSpc>
            </a:pPr>
            <a:r>
              <a:rPr lang="fr-FR" sz="2800">
                <a:solidFill>
                  <a:srgbClr val="522e91"/>
                </a:solidFill>
                <a:latin typeface="Calibri"/>
              </a:rPr>
              <a:t>Age moyen</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Tr 1 à 6 : 49,8 %</a:t>
            </a:r>
            <a:endParaRPr/>
          </a:p>
          <a:p>
            <a:pPr>
              <a:lnSpc>
                <a:spcPct val="90000"/>
              </a:lnSpc>
            </a:pPr>
            <a:r>
              <a:rPr lang="fr-FR" sz="2800">
                <a:solidFill>
                  <a:srgbClr val="522e91"/>
                </a:solidFill>
                <a:latin typeface="Calibri"/>
              </a:rPr>
              <a:t>1er départ : </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Tr 7 à 12 : 50,2 %</a:t>
            </a:r>
            <a:endParaRPr/>
          </a:p>
          <a:p>
            <a:pPr>
              <a:lnSpc>
                <a:spcPct val="90000"/>
              </a:lnSpc>
            </a:pPr>
            <a:r>
              <a:rPr lang="fr-FR" sz="2800">
                <a:solidFill>
                  <a:srgbClr val="522e91"/>
                </a:solidFill>
                <a:latin typeface="Calibri"/>
              </a:rPr>
              <a:t>	</a:t>
            </a:r>
            <a:r>
              <a:rPr b="1" lang="fr-FR" sz="2800">
                <a:solidFill>
                  <a:srgbClr val="522e91"/>
                </a:solidFill>
                <a:latin typeface="Calibri"/>
              </a:rPr>
              <a:t>10,8 ans</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a:t>
            </a:r>
            <a:r>
              <a:rPr lang="fr-FR" sz="2800">
                <a:solidFill>
                  <a:srgbClr val="522e91"/>
                </a:solidFill>
                <a:latin typeface="Calibri"/>
              </a:rPr>
              <a:t>	</a:t>
            </a:r>
            <a:endParaRPr/>
          </a:p>
        </p:txBody>
      </p:sp>
      <p:sp>
        <p:nvSpPr>
          <p:cNvPr id="162" name="CustomShape 3"/>
          <p:cNvSpPr/>
          <p:nvPr/>
        </p:nvSpPr>
        <p:spPr>
          <a:xfrm>
            <a:off x="250920" y="130320"/>
            <a:ext cx="8686440" cy="705960"/>
          </a:xfrm>
          <a:prstGeom prst="rect">
            <a:avLst/>
          </a:prstGeom>
        </p:spPr>
        <p:txBody>
          <a:bodyPr anchor="ctr" bIns="45000" lIns="90000" rIns="90000" tIns="45000"/>
          <a:p>
            <a:pPr algn="ctr">
              <a:lnSpc>
                <a:spcPct val="100000"/>
              </a:lnSpc>
            </a:pPr>
            <a:r>
              <a:rPr lang="fr-FR" sz="3600">
                <a:solidFill>
                  <a:srgbClr val="ffffff"/>
                </a:solidFill>
                <a:latin typeface="Calibri"/>
                <a:ea typeface="Arial Unicode MS"/>
              </a:rPr>
              <a:t>Les colons</a:t>
            </a:r>
            <a:endParaRPr/>
          </a:p>
        </p:txBody>
      </p:sp>
      <p:graphicFrame>
        <p:nvGraphicFramePr>
          <p:cNvPr id="163" name="Graphique 7"/>
          <p:cNvGraphicFramePr/>
          <p:nvPr/>
        </p:nvGraphicFramePr>
        <p:xfrm>
          <a:off x="452880" y="2925000"/>
          <a:ext cx="4723560" cy="309600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164" name="Graphique 6"/>
          <p:cNvGraphicFramePr/>
          <p:nvPr/>
        </p:nvGraphicFramePr>
        <p:xfrm>
          <a:off x="4644000" y="2421000"/>
          <a:ext cx="4604760" cy="3706560"/>
        </p:xfrm>
        <a:graphic>
          <a:graphicData uri="http://schemas.openxmlformats.org/drawingml/2006/chart">
            <c:chart xmlns:c="http://schemas.openxmlformats.org/drawingml/2006/chart" xmlns:r="http://schemas.openxmlformats.org/officeDocument/2006/relationships" r:id="rId2"/>
          </a:graphicData>
        </a:graphic>
      </p:graphicFrame>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